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17" name="bk object 17"/>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2" name="Holder 2"/>
          <p:cNvSpPr>
            <a:spLocks noGrp="1"/>
          </p:cNvSpPr>
          <p:nvPr>
            <p:ph type="title"/>
          </p:nvPr>
        </p:nvSpPr>
        <p:spPr>
          <a:xfrm>
            <a:off x="4711700" y="589534"/>
            <a:ext cx="3001009" cy="406400"/>
          </a:xfrm>
          <a:prstGeom prst="rect">
            <a:avLst/>
          </a:prstGeom>
        </p:spPr>
        <p:txBody>
          <a:bodyPr wrap="square" lIns="0" tIns="0" rIns="0" bIns="0">
            <a:spAutoFit/>
          </a:bodyPr>
          <a:lstStyle>
            <a:lvl1pPr>
              <a:defRPr sz="2500" b="0" i="0">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7298563" y="6436064"/>
            <a:ext cx="956309" cy="196215"/>
          </a:xfrm>
          <a:prstGeom prst="rect">
            <a:avLst/>
          </a:prstGeom>
        </p:spPr>
        <p:txBody>
          <a:bodyPr wrap="square" lIns="0" tIns="0" rIns="0" bIns="0">
            <a:spAutoFit/>
          </a:bodyPr>
          <a:lstStyle>
            <a:lvl1pPr>
              <a:defRPr sz="1200" b="0" i="0">
                <a:solidFill>
                  <a:srgbClr val="808080"/>
                </a:solidFill>
                <a:latin typeface="Arial"/>
                <a:cs typeface="Arial"/>
              </a:defRPr>
            </a:lvl1pPr>
          </a:lstStyle>
          <a:p>
            <a:pPr marL="12700">
              <a:lnSpc>
                <a:spcPts val="1425"/>
              </a:lnSpc>
            </a:pPr>
            <a:r>
              <a:rPr spc="-5" dirty="0"/>
              <a:t>Slide </a:t>
            </a:r>
            <a:fld id="{81D60167-4931-47E6-BA6A-407CBD079E47}" type="slidenum">
              <a:rPr spc="-5" dirty="0"/>
              <a:t>‹#›</a:t>
            </a:fld>
            <a:r>
              <a:rPr spc="-5" dirty="0"/>
              <a:t> </a:t>
            </a:r>
            <a:r>
              <a:rPr dirty="0"/>
              <a:t>of</a:t>
            </a:r>
            <a:r>
              <a:rPr spc="-80" dirty="0"/>
              <a:t> </a:t>
            </a:r>
            <a:r>
              <a:rPr spc="-5" dirty="0"/>
              <a:t>83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g"/><Relationship Id="rId7"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www.aecdaily.com/" TargetMode="External"/><Relationship Id="rId5" Type="http://schemas.openxmlformats.org/officeDocument/2006/relationships/hyperlink" Target="http://www.ambaproducts.com/" TargetMode="External"/><Relationship Id="rId10" Type="http://schemas.openxmlformats.org/officeDocument/2006/relationships/image" Target="../media/image5.png"/><Relationship Id="rId4" Type="http://schemas.openxmlformats.org/officeDocument/2006/relationships/hyperlink" Target="mailto:customerservice@ambaproducts.com"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6.png"/><Relationship Id="rId4" Type="http://schemas.openxmlformats.org/officeDocument/2006/relationships/hyperlink" Target="https://www.aecdaily.com/forums.php?node_id=202312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20.jpg"/><Relationship Id="rId12"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hyperlink" Target="https://www.aecdaily.com/forums.php?node_id=2023126" TargetMode="External"/><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2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29.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18.png"/><Relationship Id="rId4" Type="http://schemas.openxmlformats.org/officeDocument/2006/relationships/hyperlink" Target="https://www.aecdaily.com/forums.php?node_id=2023126"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31.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18.png"/><Relationship Id="rId4" Type="http://schemas.openxmlformats.org/officeDocument/2006/relationships/hyperlink" Target="https://www.aecdaily.com/forums.php?node_id=2023126"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33.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13.png"/><Relationship Id="rId4" Type="http://schemas.openxmlformats.org/officeDocument/2006/relationships/hyperlink" Target="https://www.aecdaily.com/forums.php?node_id=2023126"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3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hyperlink" Target="https://www.aecdaily.com/forums.php?node_id=2023126"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38.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37.jpg"/><Relationship Id="rId5" Type="http://schemas.openxmlformats.org/officeDocument/2006/relationships/image" Target="../media/image34.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42.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34.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1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4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45.jpg"/><Relationship Id="rId5" Type="http://schemas.openxmlformats.org/officeDocument/2006/relationships/image" Target="../media/image44.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48.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ecdaily.com/forums.php?node_id=2023126" TargetMode="External"/><Relationship Id="rId7" Type="http://schemas.openxmlformats.org/officeDocument/2006/relationships/hyperlink" Target="mailto:cessupport@aia.org" TargetMode="External"/><Relationship Id="rId2" Type="http://schemas.openxmlformats.org/officeDocument/2006/relationships/hyperlink" Target="https://www.aecdaily.com/sc.php?node_id=1737931&amp;tabidx=corporate" TargetMode="External"/><Relationship Id="rId1" Type="http://schemas.openxmlformats.org/officeDocument/2006/relationships/slideLayout" Target="../slideLayouts/slideLayout5.xml"/><Relationship Id="rId6" Type="http://schemas.openxmlformats.org/officeDocument/2006/relationships/hyperlink" Target="https://www.aecdaily.com/course.php?node_id=2023126&amp;tabidx=viewcoursedetails" TargetMode="External"/><Relationship Id="rId5" Type="http://schemas.openxmlformats.org/officeDocument/2006/relationships/hyperlink" Target="https://www.aecdaily.com/faculty_bio.php?parent_id=2023126" TargetMode="External"/><Relationship Id="rId4" Type="http://schemas.openxmlformats.org/officeDocument/2006/relationships/image" Target="../media/image6.png"/><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50.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49.jpg"/><Relationship Id="rId5" Type="http://schemas.openxmlformats.org/officeDocument/2006/relationships/image" Target="../media/image13.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54.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5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55.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59.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58.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61.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60.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25.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64.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63.jpg"/><Relationship Id="rId5" Type="http://schemas.openxmlformats.org/officeDocument/2006/relationships/image" Target="../media/image52.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66.jpg"/></Relationships>
</file>

<file path=ppt/slides/_rels/slide26.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68.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67.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71.pn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74.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73.jpg"/><Relationship Id="rId5" Type="http://schemas.openxmlformats.org/officeDocument/2006/relationships/image" Target="../media/image7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77.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76.jpg"/><Relationship Id="rId5" Type="http://schemas.openxmlformats.org/officeDocument/2006/relationships/image" Target="../media/image7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aecdaily.com/forums.php?node_id=2023126"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80.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79.jpg"/><Relationship Id="rId5" Type="http://schemas.openxmlformats.org/officeDocument/2006/relationships/image" Target="../media/image7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31.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83.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82.jpg"/><Relationship Id="rId11" Type="http://schemas.openxmlformats.org/officeDocument/2006/relationships/slide" Target="slide7.xml"/><Relationship Id="rId5" Type="http://schemas.openxmlformats.org/officeDocument/2006/relationships/image" Target="../media/image72.png"/><Relationship Id="rId10" Type="http://schemas.openxmlformats.org/officeDocument/2006/relationships/image" Target="../media/image86.jpg"/><Relationship Id="rId4" Type="http://schemas.openxmlformats.org/officeDocument/2006/relationships/hyperlink" Target="https://www.aecdaily.com/forums.php?node_id=2023126" TargetMode="External"/><Relationship Id="rId9" Type="http://schemas.openxmlformats.org/officeDocument/2006/relationships/image" Target="../media/image85.jpg"/></Relationships>
</file>

<file path=ppt/slides/_rels/slide3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43.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43.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87.jpg"/><Relationship Id="rId4" Type="http://schemas.openxmlformats.org/officeDocument/2006/relationships/hyperlink" Target="https://www.aecdaily.com/forums.php?node_id=202312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88.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0.jpg"/><Relationship Id="rId5" Type="http://schemas.openxmlformats.org/officeDocument/2006/relationships/image" Target="../media/image89.png"/><Relationship Id="rId4" Type="http://schemas.openxmlformats.org/officeDocument/2006/relationships/hyperlink" Target="https://www.aecdaily.com/forums.php?node_id=202312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1.jpg"/><Relationship Id="rId5" Type="http://schemas.openxmlformats.org/officeDocument/2006/relationships/image" Target="../media/image89.png"/><Relationship Id="rId4" Type="http://schemas.openxmlformats.org/officeDocument/2006/relationships/hyperlink" Target="https://www.aecdaily.com/forums.php?node_id=202312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3.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1.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hyperlink" Target="https://www.aecdaily.com/forums.php?node_id=2023126"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4.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6.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7.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00.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99.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98.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01.jpg"/><Relationship Id="rId4" Type="http://schemas.openxmlformats.org/officeDocument/2006/relationships/hyperlink" Target="https://www.aecdaily.com/forums.php?node_id=2023126" TargetMode="External"/></Relationships>
</file>

<file path=ppt/slides/_rels/slide4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03.pn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2.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05.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4.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6.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8.png"/><Relationship Id="rId4" Type="http://schemas.openxmlformats.org/officeDocument/2006/relationships/hyperlink" Target="https://www.aecdaily.com/forums.php?node_id=2023126"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89.png"/><Relationship Id="rId4" Type="http://schemas.openxmlformats.org/officeDocument/2006/relationships/hyperlink" Target="https://www.aecdaily.com/forums.php?node_id=2023126"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7.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8.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08.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09.jpg"/><Relationship Id="rId4" Type="http://schemas.openxmlformats.org/officeDocument/2006/relationships/hyperlink" Target="https://www.aecdaily.com/forums.php?node_id=2023126"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0.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1.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2.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2.png"/><Relationship Id="rId4" Type="http://schemas.openxmlformats.org/officeDocument/2006/relationships/hyperlink" Target="https://www.aecdaily.com/forums.php?node_id=2023126"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3.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4.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5.jpg"/><Relationship Id="rId5" Type="http://schemas.openxmlformats.org/officeDocument/2006/relationships/image" Target="../media/image92.png"/><Relationship Id="rId4" Type="http://schemas.openxmlformats.org/officeDocument/2006/relationships/hyperlink" Target="https://www.aecdaily.com/forums.php?node_id=2023126"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6.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7.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17.jpg"/><Relationship Id="rId5" Type="http://schemas.openxmlformats.org/officeDocument/2006/relationships/image" Target="../media/image95.png"/><Relationship Id="rId4" Type="http://schemas.openxmlformats.org/officeDocument/2006/relationships/hyperlink" Target="https://www.aecdaily.com/forums.php?node_id=2023126"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18.jpg"/><Relationship Id="rId4" Type="http://schemas.openxmlformats.org/officeDocument/2006/relationships/hyperlink" Target="https://www.aecdaily.com/forums.php?node_id=2023126"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20.jpg"/><Relationship Id="rId5" Type="http://schemas.openxmlformats.org/officeDocument/2006/relationships/image" Target="../media/image119.png"/><Relationship Id="rId4" Type="http://schemas.openxmlformats.org/officeDocument/2006/relationships/hyperlink" Target="https://www.aecdaily.com/forums.php?node_id=2023126"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21.png"/><Relationship Id="rId4" Type="http://schemas.openxmlformats.org/officeDocument/2006/relationships/hyperlink" Target="https://www.aecdaily.com/forums.php?node_id=2023126"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82.xml"/><Relationship Id="rId3" Type="http://schemas.openxmlformats.org/officeDocument/2006/relationships/hyperlink" Target="https://www.aecdaily.com/sc.php?node_id=1737931&amp;tabidx=corporate" TargetMode="External"/><Relationship Id="rId7" Type="http://schemas.openxmlformats.org/officeDocument/2006/relationships/slide" Target="slide34.xml"/><Relationship Id="rId12" Type="http://schemas.openxmlformats.org/officeDocument/2006/relationships/slide" Target="slide80.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8.xml"/><Relationship Id="rId11" Type="http://schemas.openxmlformats.org/officeDocument/2006/relationships/slide" Target="slide75.xml"/><Relationship Id="rId5" Type="http://schemas.openxmlformats.org/officeDocument/2006/relationships/image" Target="../media/image13.png"/><Relationship Id="rId15" Type="http://schemas.openxmlformats.org/officeDocument/2006/relationships/slide" Target="slide7.xml"/><Relationship Id="rId10" Type="http://schemas.openxmlformats.org/officeDocument/2006/relationships/slide" Target="slide67.xml"/><Relationship Id="rId4" Type="http://schemas.openxmlformats.org/officeDocument/2006/relationships/hyperlink" Target="https://www.aecdaily.com/forums.php?node_id=2023126" TargetMode="External"/><Relationship Id="rId9" Type="http://schemas.openxmlformats.org/officeDocument/2006/relationships/slide" Target="slide55.xml"/><Relationship Id="rId14" Type="http://schemas.openxmlformats.org/officeDocument/2006/relationships/image" Target="../media/image14.jpg"/></Relationships>
</file>

<file path=ppt/slides/_rels/slide7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22.png"/><Relationship Id="rId4" Type="http://schemas.openxmlformats.org/officeDocument/2006/relationships/hyperlink" Target="https://www.aecdaily.com/forums.php?node_id=2023126"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22.png"/><Relationship Id="rId4" Type="http://schemas.openxmlformats.org/officeDocument/2006/relationships/hyperlink" Target="https://www.aecdaily.com/forums.php?node_id=2023126" TargetMode="External"/></Relationships>
</file>

<file path=ppt/slides/_rels/slide7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24.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23.jpg"/><Relationship Id="rId5" Type="http://schemas.openxmlformats.org/officeDocument/2006/relationships/image" Target="../media/image122.png"/><Relationship Id="rId4" Type="http://schemas.openxmlformats.org/officeDocument/2006/relationships/hyperlink" Target="https://www.aecdaily.com/forums.php?node_id=2023126"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127.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2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25.jpg"/><Relationship Id="rId5" Type="http://schemas.openxmlformats.org/officeDocument/2006/relationships/image" Target="../media/image122.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128.jpg"/></Relationships>
</file>

<file path=ppt/slides/_rels/slide74.xml.rels><?xml version="1.0" encoding="UTF-8" standalone="yes"?>
<Relationships xmlns="http://schemas.openxmlformats.org/package/2006/relationships"><Relationship Id="rId8" Type="http://schemas.openxmlformats.org/officeDocument/2006/relationships/image" Target="../media/image131.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30.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29.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 Id="rId9" Type="http://schemas.openxmlformats.org/officeDocument/2006/relationships/slide" Target="slide7.xml"/></Relationships>
</file>

<file path=ppt/slides/_rels/slide75.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32.jpg"/><Relationship Id="rId4" Type="http://schemas.openxmlformats.org/officeDocument/2006/relationships/hyperlink" Target="https://www.aecdaily.com/forums.php?node_id=2023126" TargetMode="External"/></Relationships>
</file>

<file path=ppt/slides/_rels/slide7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34.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33.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137.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36.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35.jpg"/><Relationship Id="rId5" Type="http://schemas.openxmlformats.org/officeDocument/2006/relationships/image" Target="../media/image52.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138.jpg"/></Relationships>
</file>

<file path=ppt/slides/_rels/slide7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40.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39.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143.jpg"/><Relationship Id="rId3" Type="http://schemas.openxmlformats.org/officeDocument/2006/relationships/hyperlink" Target="https://www.aecdaily.com/sc.php?node_id=1737931&amp;tabidx=corporate" TargetMode="External"/><Relationship Id="rId7" Type="http://schemas.openxmlformats.org/officeDocument/2006/relationships/image" Target="../media/image142.jpg"/><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41.jpg"/><Relationship Id="rId5" Type="http://schemas.openxmlformats.org/officeDocument/2006/relationships/image" Target="../media/image52.png"/><Relationship Id="rId10" Type="http://schemas.openxmlformats.org/officeDocument/2006/relationships/slide" Target="slide7.xml"/><Relationship Id="rId4" Type="http://schemas.openxmlformats.org/officeDocument/2006/relationships/hyperlink" Target="https://www.aecdaily.com/forums.php?node_id=2023126" TargetMode="External"/><Relationship Id="rId9" Type="http://schemas.openxmlformats.org/officeDocument/2006/relationships/image" Target="../media/image144.jpg"/></Relationships>
</file>

<file path=ppt/slides/_rels/slide8.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5.jpg"/><Relationship Id="rId4" Type="http://schemas.openxmlformats.org/officeDocument/2006/relationships/hyperlink" Target="https://www.aecdaily.com/forums.php?node_id=2023126"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5" Type="http://schemas.openxmlformats.org/officeDocument/2006/relationships/image" Target="../media/image145.jpg"/><Relationship Id="rId4" Type="http://schemas.openxmlformats.org/officeDocument/2006/relationships/hyperlink" Target="https://www.aecdaily.com/forums.php?node_id=2023126"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46.jpg"/><Relationship Id="rId5" Type="http://schemas.openxmlformats.org/officeDocument/2006/relationships/image" Target="../media/image52.png"/><Relationship Id="rId4" Type="http://schemas.openxmlformats.org/officeDocument/2006/relationships/hyperlink" Target="https://www.aecdaily.com/forums.php?node_id=2023126"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comfortchannel.com/level.itml/icOid/780" TargetMode="External"/><Relationship Id="rId3" Type="http://schemas.openxmlformats.org/officeDocument/2006/relationships/hyperlink" Target="https://www.aecdaily.com/sc.php?node_id=1737931&amp;tabidx=corporate" TargetMode="External"/><Relationship Id="rId7" Type="http://schemas.openxmlformats.org/officeDocument/2006/relationships/hyperlink" Target="https://ambaproducts.com/faqs"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hyperlink" Target="http://www.ssina.com/overview/features.html" TargetMode="External"/><Relationship Id="rId5" Type="http://schemas.openxmlformats.org/officeDocument/2006/relationships/image" Target="../media/image147.png"/><Relationship Id="rId10" Type="http://schemas.openxmlformats.org/officeDocument/2006/relationships/hyperlink" Target="https://www.nps.gov/articles/laundry.htm" TargetMode="External"/><Relationship Id="rId4" Type="http://schemas.openxmlformats.org/officeDocument/2006/relationships/hyperlink" Target="https://www.aecdaily.com/forums.php?node_id=2023126" TargetMode="External"/><Relationship Id="rId9" Type="http://schemas.openxmlformats.org/officeDocument/2006/relationships/hyperlink" Target="http://www.thevictorianemporium.com/periodliving/history/article/heating-and-radiators"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aecdai.ly/aeccl" TargetMode="External"/><Relationship Id="rId13" Type="http://schemas.openxmlformats.org/officeDocument/2006/relationships/slide" Target="slide7.xml"/><Relationship Id="rId3" Type="http://schemas.openxmlformats.org/officeDocument/2006/relationships/hyperlink" Target="https://www.aecdaily.com/sc.php?node_id=1737931&amp;tabidx=corporate" TargetMode="External"/><Relationship Id="rId7" Type="http://schemas.openxmlformats.org/officeDocument/2006/relationships/hyperlink" Target="https://www.aecdaily.com/course.php?node_id=2023126&amp;tabidx=taketest" TargetMode="External"/><Relationship Id="rId12" Type="http://schemas.openxmlformats.org/officeDocument/2006/relationships/hyperlink" Target="https://www.aecdaily.com/" TargetMode="Externa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49.png"/><Relationship Id="rId11" Type="http://schemas.openxmlformats.org/officeDocument/2006/relationships/image" Target="../media/image5.png"/><Relationship Id="rId5" Type="http://schemas.openxmlformats.org/officeDocument/2006/relationships/image" Target="../media/image148.png"/><Relationship Id="rId10" Type="http://schemas.openxmlformats.org/officeDocument/2006/relationships/image" Target="../media/image3.jpg"/><Relationship Id="rId4" Type="http://schemas.openxmlformats.org/officeDocument/2006/relationships/hyperlink" Target="https://www.aecdaily.com/forums.php?node_id=2023126" TargetMode="External"/><Relationship Id="rId9"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hyperlink" Target="https://www.aecdaily.com/sc.php?node_id=1737931&amp;tabidx=corporate" TargetMode="External"/><Relationship Id="rId7" Type="http://schemas.openxmlformats.org/officeDocument/2006/relationships/slide" Target="slide7.xml"/><Relationship Id="rId2" Type="http://schemas.openxmlformats.org/officeDocument/2006/relationships/hyperlink" Target="https://www.aecdaily.com/faculty_bio.php?parent_id=2023126" TargetMode="Externa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hyperlink" Target="https://www.aecdaily.com/forums.php?node_id=2023126"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95336" y="6448764"/>
            <a:ext cx="846455" cy="170815"/>
          </a:xfrm>
          <a:prstGeom prst="rect">
            <a:avLst/>
          </a:prstGeom>
        </p:spPr>
        <p:txBody>
          <a:bodyPr vert="horz" wrap="square" lIns="0" tIns="0" rIns="0" bIns="0" rtlCol="0">
            <a:spAutoFit/>
          </a:bodyPr>
          <a:lstStyle/>
          <a:p>
            <a:pPr>
              <a:lnSpc>
                <a:spcPts val="1325"/>
              </a:lnSpc>
            </a:pPr>
            <a:r>
              <a:rPr sz="1200" spc="-5" dirty="0">
                <a:solidFill>
                  <a:srgbClr val="808080"/>
                </a:solidFill>
                <a:latin typeface="Arial"/>
                <a:cs typeface="Arial"/>
              </a:rPr>
              <a:t>Slide 1 </a:t>
            </a:r>
            <a:r>
              <a:rPr sz="1200" dirty="0">
                <a:solidFill>
                  <a:srgbClr val="808080"/>
                </a:solidFill>
                <a:latin typeface="Arial"/>
                <a:cs typeface="Arial"/>
              </a:rPr>
              <a:t>of</a:t>
            </a:r>
            <a:r>
              <a:rPr sz="1200" spc="-75" dirty="0">
                <a:solidFill>
                  <a:srgbClr val="808080"/>
                </a:solidFill>
                <a:latin typeface="Arial"/>
                <a:cs typeface="Arial"/>
              </a:rPr>
              <a:t> </a:t>
            </a:r>
            <a:r>
              <a:rPr sz="1200" spc="-5" dirty="0">
                <a:solidFill>
                  <a:srgbClr val="808080"/>
                </a:solidFill>
                <a:latin typeface="Arial"/>
                <a:cs typeface="Arial"/>
              </a:rPr>
              <a:t>83</a:t>
            </a:r>
            <a:endParaRPr sz="1200">
              <a:latin typeface="Arial"/>
              <a:cs typeface="Arial"/>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6082" y="6430771"/>
            <a:ext cx="4787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E7E7E"/>
                </a:solidFill>
                <a:latin typeface="Arial"/>
                <a:cs typeface="Arial"/>
                <a:hlinkClick r:id="rId2" action="ppaction://hlinksldjump"/>
              </a:rPr>
              <a:t>©2019</a:t>
            </a:r>
            <a:endParaRPr sz="1200">
              <a:latin typeface="Arial"/>
              <a:cs typeface="Arial"/>
            </a:endParaRPr>
          </a:p>
        </p:txBody>
      </p:sp>
      <p:sp>
        <p:nvSpPr>
          <p:cNvPr id="6" name="object 6"/>
          <p:cNvSpPr txBox="1"/>
          <p:nvPr/>
        </p:nvSpPr>
        <p:spPr>
          <a:xfrm>
            <a:off x="960272" y="6457908"/>
            <a:ext cx="1270000" cy="170815"/>
          </a:xfrm>
          <a:prstGeom prst="rect">
            <a:avLst/>
          </a:prstGeom>
        </p:spPr>
        <p:txBody>
          <a:bodyPr vert="horz" wrap="square" lIns="0" tIns="0" rIns="0" bIns="0" rtlCol="0">
            <a:spAutoFit/>
          </a:bodyPr>
          <a:lstStyle/>
          <a:p>
            <a:pPr>
              <a:lnSpc>
                <a:spcPts val="1325"/>
              </a:lnSpc>
            </a:pPr>
            <a:r>
              <a:rPr sz="1200" dirty="0">
                <a:solidFill>
                  <a:srgbClr val="7E7E7E"/>
                </a:solidFill>
                <a:latin typeface="Arial"/>
                <a:cs typeface="Arial"/>
                <a:hlinkClick r:id="rId2" action="ppaction://hlinksldjump"/>
              </a:rPr>
              <a:t>∙ </a:t>
            </a:r>
            <a:r>
              <a:rPr sz="1200" spc="-30" dirty="0">
                <a:solidFill>
                  <a:srgbClr val="7E7E7E"/>
                </a:solidFill>
                <a:latin typeface="Arial"/>
                <a:cs typeface="Arial"/>
                <a:hlinkClick r:id="rId2" action="ppaction://hlinksldjump"/>
              </a:rPr>
              <a:t>Table </a:t>
            </a:r>
            <a:r>
              <a:rPr sz="1200" dirty="0">
                <a:solidFill>
                  <a:srgbClr val="7E7E7E"/>
                </a:solidFill>
                <a:latin typeface="Arial"/>
                <a:cs typeface="Arial"/>
                <a:hlinkClick r:id="rId2" action="ppaction://hlinksldjump"/>
              </a:rPr>
              <a:t>of</a:t>
            </a:r>
            <a:r>
              <a:rPr sz="1200" spc="-105" dirty="0">
                <a:solidFill>
                  <a:srgbClr val="7E7E7E"/>
                </a:solidFill>
                <a:latin typeface="Arial"/>
                <a:cs typeface="Arial"/>
                <a:hlinkClick r:id="rId2" action="ppaction://hlinksldjump"/>
              </a:rPr>
              <a:t> </a:t>
            </a:r>
            <a:r>
              <a:rPr sz="1200" dirty="0">
                <a:solidFill>
                  <a:srgbClr val="7E7E7E"/>
                </a:solidFill>
                <a:latin typeface="Arial"/>
                <a:cs typeface="Arial"/>
                <a:hlinkClick r:id="rId2" action="ppaction://hlinksldjump"/>
              </a:rPr>
              <a:t>Contents</a:t>
            </a:r>
            <a:endParaRPr sz="1200">
              <a:latin typeface="Arial"/>
              <a:cs typeface="Arial"/>
            </a:endParaRPr>
          </a:p>
        </p:txBody>
      </p:sp>
      <p:sp>
        <p:nvSpPr>
          <p:cNvPr id="7" name="object 7"/>
          <p:cNvSpPr txBox="1"/>
          <p:nvPr/>
        </p:nvSpPr>
        <p:spPr>
          <a:xfrm>
            <a:off x="463600" y="127806"/>
            <a:ext cx="8244205" cy="144780"/>
          </a:xfrm>
          <a:prstGeom prst="rect">
            <a:avLst/>
          </a:prstGeom>
        </p:spPr>
        <p:txBody>
          <a:bodyPr vert="horz" wrap="square" lIns="0" tIns="0" rIns="0" bIns="0" rtlCol="0">
            <a:spAutoFit/>
          </a:bodyPr>
          <a:lstStyle/>
          <a:p>
            <a:pPr>
              <a:lnSpc>
                <a:spcPts val="1125"/>
              </a:lnSpc>
              <a:tabLst>
                <a:tab pos="172085" algn="l"/>
                <a:tab pos="3499485" algn="l"/>
                <a:tab pos="3672204" algn="l"/>
                <a:tab pos="7284720" algn="l"/>
                <a:tab pos="7457440" algn="l"/>
              </a:tabLst>
            </a:pPr>
            <a:r>
              <a:rPr sz="1000" spc="-5" dirty="0">
                <a:solidFill>
                  <a:srgbClr val="7E7E7E"/>
                </a:solidFill>
                <a:latin typeface="Arial"/>
                <a:cs typeface="Arial"/>
              </a:rPr>
              <a:t>•	About</a:t>
            </a:r>
            <a:r>
              <a:rPr sz="1000" spc="5" dirty="0">
                <a:solidFill>
                  <a:srgbClr val="7E7E7E"/>
                </a:solidFill>
                <a:latin typeface="Arial"/>
                <a:cs typeface="Arial"/>
              </a:rPr>
              <a:t> </a:t>
            </a:r>
            <a:r>
              <a:rPr sz="1000" spc="-5" dirty="0">
                <a:solidFill>
                  <a:srgbClr val="7E7E7E"/>
                </a:solidFill>
                <a:latin typeface="Arial"/>
                <a:cs typeface="Arial"/>
              </a:rPr>
              <a:t>the</a:t>
            </a:r>
            <a:r>
              <a:rPr sz="1000" spc="-10" dirty="0">
                <a:solidFill>
                  <a:srgbClr val="7E7E7E"/>
                </a:solidFill>
                <a:latin typeface="Arial"/>
                <a:cs typeface="Arial"/>
              </a:rPr>
              <a:t> </a:t>
            </a:r>
            <a:r>
              <a:rPr sz="1000" spc="-5" dirty="0">
                <a:solidFill>
                  <a:srgbClr val="7E7E7E"/>
                </a:solidFill>
                <a:latin typeface="Arial"/>
                <a:cs typeface="Arial"/>
              </a:rPr>
              <a:t>Instructor	•	About</a:t>
            </a:r>
            <a:r>
              <a:rPr sz="1000" dirty="0">
                <a:solidFill>
                  <a:srgbClr val="7E7E7E"/>
                </a:solidFill>
                <a:latin typeface="Arial"/>
                <a:cs typeface="Arial"/>
              </a:rPr>
              <a:t> </a:t>
            </a:r>
            <a:r>
              <a:rPr sz="1000" spc="-5" dirty="0">
                <a:solidFill>
                  <a:srgbClr val="7E7E7E"/>
                </a:solidFill>
                <a:latin typeface="Arial"/>
                <a:cs typeface="Arial"/>
              </a:rPr>
              <a:t>the</a:t>
            </a:r>
            <a:r>
              <a:rPr sz="1000" spc="-15" dirty="0">
                <a:solidFill>
                  <a:srgbClr val="7E7E7E"/>
                </a:solidFill>
                <a:latin typeface="Arial"/>
                <a:cs typeface="Arial"/>
              </a:rPr>
              <a:t> </a:t>
            </a:r>
            <a:r>
              <a:rPr sz="1000" spc="-5" dirty="0">
                <a:solidFill>
                  <a:srgbClr val="7E7E7E"/>
                </a:solidFill>
                <a:latin typeface="Arial"/>
                <a:cs typeface="Arial"/>
              </a:rPr>
              <a:t>Sponsor	•	Ask an</a:t>
            </a:r>
            <a:r>
              <a:rPr sz="1000" spc="-80" dirty="0">
                <a:solidFill>
                  <a:srgbClr val="7E7E7E"/>
                </a:solidFill>
                <a:latin typeface="Arial"/>
                <a:cs typeface="Arial"/>
              </a:rPr>
              <a:t> </a:t>
            </a:r>
            <a:r>
              <a:rPr sz="1000" spc="-5" dirty="0">
                <a:solidFill>
                  <a:srgbClr val="7E7E7E"/>
                </a:solidFill>
                <a:latin typeface="Arial"/>
                <a:cs typeface="Arial"/>
              </a:rPr>
              <a:t>Expert</a:t>
            </a:r>
            <a:endParaRPr sz="1000">
              <a:latin typeface="Arial"/>
              <a:cs typeface="Arial"/>
            </a:endParaRPr>
          </a:p>
        </p:txBody>
      </p:sp>
      <p:sp>
        <p:nvSpPr>
          <p:cNvPr id="8" name="object 8"/>
          <p:cNvSpPr/>
          <p:nvPr/>
        </p:nvSpPr>
        <p:spPr>
          <a:xfrm>
            <a:off x="367284" y="76200"/>
            <a:ext cx="8548370" cy="914400"/>
          </a:xfrm>
          <a:custGeom>
            <a:avLst/>
            <a:gdLst/>
            <a:ahLst/>
            <a:cxnLst/>
            <a:rect l="l" t="t" r="r" b="b"/>
            <a:pathLst>
              <a:path w="8548370" h="914400">
                <a:moveTo>
                  <a:pt x="0" y="914400"/>
                </a:moveTo>
                <a:lnTo>
                  <a:pt x="8548116" y="914400"/>
                </a:lnTo>
                <a:lnTo>
                  <a:pt x="8548116" y="0"/>
                </a:lnTo>
                <a:lnTo>
                  <a:pt x="0" y="0"/>
                </a:lnTo>
                <a:lnTo>
                  <a:pt x="0" y="914400"/>
                </a:lnTo>
                <a:close/>
              </a:path>
            </a:pathLst>
          </a:custGeom>
          <a:solidFill>
            <a:srgbClr val="FFFFFF"/>
          </a:solidFill>
        </p:spPr>
        <p:txBody>
          <a:bodyPr wrap="square" lIns="0" tIns="0" rIns="0" bIns="0" rtlCol="0"/>
          <a:lstStyle/>
          <a:p>
            <a:endParaRPr/>
          </a:p>
        </p:txBody>
      </p:sp>
      <p:sp>
        <p:nvSpPr>
          <p:cNvPr id="9" name="object 9"/>
          <p:cNvSpPr/>
          <p:nvPr/>
        </p:nvSpPr>
        <p:spPr>
          <a:xfrm>
            <a:off x="6629400" y="6336791"/>
            <a:ext cx="533400" cy="368935"/>
          </a:xfrm>
          <a:custGeom>
            <a:avLst/>
            <a:gdLst/>
            <a:ahLst/>
            <a:cxnLst/>
            <a:rect l="l" t="t" r="r" b="b"/>
            <a:pathLst>
              <a:path w="533400" h="368934">
                <a:moveTo>
                  <a:pt x="0" y="368808"/>
                </a:moveTo>
                <a:lnTo>
                  <a:pt x="533400" y="368808"/>
                </a:lnTo>
                <a:lnTo>
                  <a:pt x="533400" y="0"/>
                </a:lnTo>
                <a:lnTo>
                  <a:pt x="0" y="0"/>
                </a:lnTo>
                <a:lnTo>
                  <a:pt x="0" y="368808"/>
                </a:lnTo>
                <a:close/>
              </a:path>
            </a:pathLst>
          </a:custGeom>
          <a:solidFill>
            <a:srgbClr val="FFFFFF"/>
          </a:solidFill>
        </p:spPr>
        <p:txBody>
          <a:bodyPr wrap="square" lIns="0" tIns="0" rIns="0" bIns="0" rtlCol="0"/>
          <a:lstStyle/>
          <a:p>
            <a:endParaRPr/>
          </a:p>
        </p:txBody>
      </p:sp>
      <p:sp>
        <p:nvSpPr>
          <p:cNvPr id="10" name="object 10"/>
          <p:cNvSpPr/>
          <p:nvPr/>
        </p:nvSpPr>
        <p:spPr>
          <a:xfrm>
            <a:off x="3235451" y="0"/>
            <a:ext cx="5908548" cy="685799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243072" y="533400"/>
            <a:ext cx="5901055" cy="914400"/>
          </a:xfrm>
          <a:custGeom>
            <a:avLst/>
            <a:gdLst/>
            <a:ahLst/>
            <a:cxnLst/>
            <a:rect l="l" t="t" r="r" b="b"/>
            <a:pathLst>
              <a:path w="5901055" h="914400">
                <a:moveTo>
                  <a:pt x="0" y="914400"/>
                </a:moveTo>
                <a:lnTo>
                  <a:pt x="5900928" y="914400"/>
                </a:lnTo>
                <a:lnTo>
                  <a:pt x="5900928" y="0"/>
                </a:lnTo>
                <a:lnTo>
                  <a:pt x="0" y="0"/>
                </a:lnTo>
                <a:lnTo>
                  <a:pt x="0" y="914400"/>
                </a:lnTo>
                <a:close/>
              </a:path>
            </a:pathLst>
          </a:custGeom>
          <a:solidFill>
            <a:srgbClr val="FFFFFF">
              <a:alpha val="54901"/>
            </a:srgbClr>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Heated </a:t>
            </a:r>
            <a:r>
              <a:rPr spc="-60" dirty="0"/>
              <a:t>Towel</a:t>
            </a:r>
            <a:r>
              <a:rPr spc="-110" dirty="0"/>
              <a:t> </a:t>
            </a:r>
            <a:r>
              <a:rPr spc="-5" dirty="0"/>
              <a:t>Racks:</a:t>
            </a:r>
          </a:p>
        </p:txBody>
      </p:sp>
      <p:sp>
        <p:nvSpPr>
          <p:cNvPr id="13" name="object 13"/>
          <p:cNvSpPr txBox="1"/>
          <p:nvPr/>
        </p:nvSpPr>
        <p:spPr>
          <a:xfrm>
            <a:off x="3401059" y="970534"/>
            <a:ext cx="5616575" cy="406400"/>
          </a:xfrm>
          <a:prstGeom prst="rect">
            <a:avLst/>
          </a:prstGeom>
        </p:spPr>
        <p:txBody>
          <a:bodyPr vert="horz" wrap="square" lIns="0" tIns="12065" rIns="0" bIns="0" rtlCol="0">
            <a:spAutoFit/>
          </a:bodyPr>
          <a:lstStyle/>
          <a:p>
            <a:pPr marL="12700">
              <a:lnSpc>
                <a:spcPct val="100000"/>
              </a:lnSpc>
              <a:spcBef>
                <a:spcPts val="95"/>
              </a:spcBef>
            </a:pPr>
            <a:r>
              <a:rPr sz="2500" spc="-5" dirty="0">
                <a:latin typeface="Arial"/>
                <a:cs typeface="Arial"/>
              </a:rPr>
              <a:t>Design and Function </a:t>
            </a:r>
            <a:r>
              <a:rPr sz="2500" dirty="0">
                <a:latin typeface="Arial"/>
                <a:cs typeface="Arial"/>
              </a:rPr>
              <a:t>for </a:t>
            </a:r>
            <a:r>
              <a:rPr sz="2500" spc="-5" dirty="0">
                <a:latin typeface="Arial"/>
                <a:cs typeface="Arial"/>
              </a:rPr>
              <a:t>Interior</a:t>
            </a:r>
            <a:r>
              <a:rPr sz="2500" spc="25" dirty="0">
                <a:latin typeface="Arial"/>
                <a:cs typeface="Arial"/>
              </a:rPr>
              <a:t> </a:t>
            </a:r>
            <a:r>
              <a:rPr sz="2500" spc="-5" dirty="0">
                <a:latin typeface="Arial"/>
                <a:cs typeface="Arial"/>
              </a:rPr>
              <a:t>Spaces</a:t>
            </a:r>
            <a:endParaRPr sz="2500">
              <a:latin typeface="Arial"/>
              <a:cs typeface="Arial"/>
            </a:endParaRPr>
          </a:p>
        </p:txBody>
      </p:sp>
      <p:sp>
        <p:nvSpPr>
          <p:cNvPr id="14" name="object 14"/>
          <p:cNvSpPr txBox="1"/>
          <p:nvPr/>
        </p:nvSpPr>
        <p:spPr>
          <a:xfrm>
            <a:off x="459740" y="3368801"/>
            <a:ext cx="2541905" cy="1155700"/>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Amba</a:t>
            </a:r>
            <a:r>
              <a:rPr sz="1400" spc="-25" dirty="0">
                <a:latin typeface="Arial"/>
                <a:cs typeface="Arial"/>
              </a:rPr>
              <a:t> </a:t>
            </a:r>
            <a:r>
              <a:rPr sz="1400" dirty="0">
                <a:latin typeface="Arial"/>
                <a:cs typeface="Arial"/>
              </a:rPr>
              <a:t>Products</a:t>
            </a:r>
            <a:endParaRPr sz="1400">
              <a:latin typeface="Arial"/>
              <a:cs typeface="Arial"/>
            </a:endParaRPr>
          </a:p>
          <a:p>
            <a:pPr marL="12700" marR="957580">
              <a:lnSpc>
                <a:spcPct val="100000"/>
              </a:lnSpc>
              <a:spcBef>
                <a:spcPts val="15"/>
              </a:spcBef>
            </a:pPr>
            <a:r>
              <a:rPr sz="1000" spc="-5" dirty="0">
                <a:latin typeface="Arial"/>
                <a:cs typeface="Arial"/>
              </a:rPr>
              <a:t>790 Pickens Industrial</a:t>
            </a:r>
            <a:r>
              <a:rPr sz="1000" spc="-80" dirty="0">
                <a:latin typeface="Arial"/>
                <a:cs typeface="Arial"/>
              </a:rPr>
              <a:t> </a:t>
            </a:r>
            <a:r>
              <a:rPr sz="1000" spc="-5" dirty="0">
                <a:latin typeface="Arial"/>
                <a:cs typeface="Arial"/>
              </a:rPr>
              <a:t>Drive  Marietta, GA</a:t>
            </a:r>
            <a:r>
              <a:rPr sz="1000" spc="-10" dirty="0">
                <a:latin typeface="Arial"/>
                <a:cs typeface="Arial"/>
              </a:rPr>
              <a:t> </a:t>
            </a:r>
            <a:r>
              <a:rPr sz="1000" spc="-5" dirty="0">
                <a:latin typeface="Arial"/>
                <a:cs typeface="Arial"/>
              </a:rPr>
              <a:t>30062</a:t>
            </a:r>
            <a:endParaRPr sz="1000">
              <a:latin typeface="Arial"/>
              <a:cs typeface="Arial"/>
            </a:endParaRPr>
          </a:p>
          <a:p>
            <a:pPr marL="12700">
              <a:lnSpc>
                <a:spcPct val="100000"/>
              </a:lnSpc>
            </a:pPr>
            <a:r>
              <a:rPr sz="1000" spc="-5" dirty="0">
                <a:latin typeface="Arial"/>
                <a:cs typeface="Arial"/>
              </a:rPr>
              <a:t>Tel:</a:t>
            </a:r>
            <a:r>
              <a:rPr sz="1000" spc="-20" dirty="0">
                <a:latin typeface="Arial"/>
                <a:cs typeface="Arial"/>
              </a:rPr>
              <a:t> </a:t>
            </a:r>
            <a:r>
              <a:rPr sz="1000" spc="-10" dirty="0">
                <a:latin typeface="Arial"/>
                <a:cs typeface="Arial"/>
              </a:rPr>
              <a:t>404-350-9738</a:t>
            </a:r>
            <a:endParaRPr sz="1000">
              <a:latin typeface="Arial"/>
              <a:cs typeface="Arial"/>
            </a:endParaRPr>
          </a:p>
          <a:p>
            <a:pPr marL="12700">
              <a:lnSpc>
                <a:spcPct val="100000"/>
              </a:lnSpc>
            </a:pPr>
            <a:r>
              <a:rPr sz="1000" spc="-5" dirty="0">
                <a:latin typeface="Arial"/>
                <a:cs typeface="Arial"/>
              </a:rPr>
              <a:t>Fax:</a:t>
            </a:r>
            <a:r>
              <a:rPr sz="1000" spc="-20" dirty="0">
                <a:latin typeface="Arial"/>
                <a:cs typeface="Arial"/>
              </a:rPr>
              <a:t> </a:t>
            </a:r>
            <a:r>
              <a:rPr sz="1000" spc="-10" dirty="0">
                <a:latin typeface="Arial"/>
                <a:cs typeface="Arial"/>
              </a:rPr>
              <a:t>404-355-0166</a:t>
            </a:r>
            <a:endParaRPr sz="1000">
              <a:latin typeface="Arial"/>
              <a:cs typeface="Arial"/>
            </a:endParaRPr>
          </a:p>
          <a:p>
            <a:pPr marL="12700" marR="5080">
              <a:lnSpc>
                <a:spcPct val="100000"/>
              </a:lnSpc>
            </a:pPr>
            <a:r>
              <a:rPr sz="1000" spc="-5" dirty="0">
                <a:latin typeface="Arial"/>
                <a:cs typeface="Arial"/>
              </a:rPr>
              <a:t>Email: </a:t>
            </a:r>
            <a:r>
              <a:rPr sz="1000" u="sng" spc="-5" dirty="0">
                <a:solidFill>
                  <a:srgbClr val="0000FF"/>
                </a:solidFill>
                <a:uFill>
                  <a:solidFill>
                    <a:srgbClr val="0000FF"/>
                  </a:solidFill>
                </a:uFill>
                <a:latin typeface="Arial"/>
                <a:cs typeface="Arial"/>
                <a:hlinkClick r:id="rId4"/>
              </a:rPr>
              <a:t>customerservice@ambaproducts.com </a:t>
            </a:r>
            <a:r>
              <a:rPr sz="1000" spc="-5" dirty="0">
                <a:solidFill>
                  <a:srgbClr val="0000FF"/>
                </a:solidFill>
                <a:latin typeface="Arial"/>
                <a:cs typeface="Arial"/>
              </a:rPr>
              <a:t> </a:t>
            </a:r>
            <a:r>
              <a:rPr sz="1000" spc="5" dirty="0">
                <a:latin typeface="Arial"/>
                <a:cs typeface="Arial"/>
              </a:rPr>
              <a:t>Web:</a:t>
            </a:r>
            <a:r>
              <a:rPr sz="1000" spc="-45" dirty="0">
                <a:latin typeface="Arial"/>
                <a:cs typeface="Arial"/>
              </a:rPr>
              <a:t> </a:t>
            </a:r>
            <a:r>
              <a:rPr sz="1000" u="sng" spc="-5" dirty="0">
                <a:solidFill>
                  <a:srgbClr val="0000FF"/>
                </a:solidFill>
                <a:uFill>
                  <a:solidFill>
                    <a:srgbClr val="0000FF"/>
                  </a:solidFill>
                </a:uFill>
                <a:latin typeface="Arial"/>
                <a:cs typeface="Arial"/>
                <a:hlinkClick r:id="rId5"/>
              </a:rPr>
              <a:t>www.ambaproducts.com</a:t>
            </a:r>
            <a:endParaRPr sz="1000">
              <a:latin typeface="Arial"/>
              <a:cs typeface="Arial"/>
            </a:endParaRPr>
          </a:p>
        </p:txBody>
      </p:sp>
      <p:sp>
        <p:nvSpPr>
          <p:cNvPr id="15" name="object 15"/>
          <p:cNvSpPr/>
          <p:nvPr/>
        </p:nvSpPr>
        <p:spPr>
          <a:xfrm>
            <a:off x="954024" y="6336791"/>
            <a:ext cx="1447800" cy="368935"/>
          </a:xfrm>
          <a:custGeom>
            <a:avLst/>
            <a:gdLst/>
            <a:ahLst/>
            <a:cxnLst/>
            <a:rect l="l" t="t" r="r" b="b"/>
            <a:pathLst>
              <a:path w="1447800" h="368934">
                <a:moveTo>
                  <a:pt x="0" y="368808"/>
                </a:moveTo>
                <a:lnTo>
                  <a:pt x="1447800" y="368808"/>
                </a:lnTo>
                <a:lnTo>
                  <a:pt x="1447800" y="0"/>
                </a:lnTo>
                <a:lnTo>
                  <a:pt x="0" y="0"/>
                </a:lnTo>
                <a:lnTo>
                  <a:pt x="0" y="368808"/>
                </a:lnTo>
                <a:close/>
              </a:path>
            </a:pathLst>
          </a:custGeom>
          <a:solidFill>
            <a:srgbClr val="FFFFFF"/>
          </a:solidFill>
        </p:spPr>
        <p:txBody>
          <a:bodyPr wrap="square" lIns="0" tIns="0" rIns="0" bIns="0" rtlCol="0"/>
          <a:lstStyle/>
          <a:p>
            <a:endParaRPr/>
          </a:p>
        </p:txBody>
      </p:sp>
      <p:sp>
        <p:nvSpPr>
          <p:cNvPr id="16" name="object 16"/>
          <p:cNvSpPr/>
          <p:nvPr/>
        </p:nvSpPr>
        <p:spPr>
          <a:xfrm>
            <a:off x="469264" y="4913043"/>
            <a:ext cx="1454887" cy="364113"/>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869391" y="4966842"/>
            <a:ext cx="5994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FFFF"/>
                </a:solidFill>
                <a:latin typeface="Arial"/>
                <a:cs typeface="Arial"/>
                <a:hlinkClick r:id="rId7" action="ppaction://hlinksldjump"/>
              </a:rPr>
              <a:t>S</a:t>
            </a:r>
            <a:r>
              <a:rPr sz="1400" b="1" spc="-114" dirty="0">
                <a:solidFill>
                  <a:srgbClr val="FFFFFF"/>
                </a:solidFill>
                <a:latin typeface="Arial"/>
                <a:cs typeface="Arial"/>
                <a:hlinkClick r:id="rId7" action="ppaction://hlinksldjump"/>
              </a:rPr>
              <a:t>T</a:t>
            </a:r>
            <a:r>
              <a:rPr sz="1400" b="1" spc="-45" dirty="0">
                <a:solidFill>
                  <a:srgbClr val="FFFFFF"/>
                </a:solidFill>
                <a:latin typeface="Arial"/>
                <a:cs typeface="Arial"/>
                <a:hlinkClick r:id="rId7" action="ppaction://hlinksldjump"/>
              </a:rPr>
              <a:t>A</a:t>
            </a:r>
            <a:r>
              <a:rPr sz="1400" b="1" spc="-10" dirty="0">
                <a:solidFill>
                  <a:srgbClr val="FFFFFF"/>
                </a:solidFill>
                <a:latin typeface="Arial"/>
                <a:cs typeface="Arial"/>
                <a:hlinkClick r:id="rId7" action="ppaction://hlinksldjump"/>
              </a:rPr>
              <a:t>R</a:t>
            </a:r>
            <a:r>
              <a:rPr sz="1400" b="1" dirty="0">
                <a:solidFill>
                  <a:srgbClr val="FFFFFF"/>
                </a:solidFill>
                <a:latin typeface="Arial"/>
                <a:cs typeface="Arial"/>
                <a:hlinkClick r:id="rId7" action="ppaction://hlinksldjump"/>
              </a:rPr>
              <a:t>T</a:t>
            </a:r>
            <a:endParaRPr sz="1400">
              <a:latin typeface="Arial"/>
              <a:cs typeface="Arial"/>
            </a:endParaRPr>
          </a:p>
        </p:txBody>
      </p:sp>
      <p:sp>
        <p:nvSpPr>
          <p:cNvPr id="18" name="object 18"/>
          <p:cNvSpPr txBox="1"/>
          <p:nvPr/>
        </p:nvSpPr>
        <p:spPr>
          <a:xfrm>
            <a:off x="459740" y="1706625"/>
            <a:ext cx="2353310" cy="482600"/>
          </a:xfrm>
          <a:prstGeom prst="rect">
            <a:avLst/>
          </a:prstGeom>
        </p:spPr>
        <p:txBody>
          <a:bodyPr vert="horz" wrap="square" lIns="0" tIns="12065" rIns="0" bIns="0" rtlCol="0">
            <a:spAutoFit/>
          </a:bodyPr>
          <a:lstStyle/>
          <a:p>
            <a:pPr marL="12700" marR="5080">
              <a:lnSpc>
                <a:spcPct val="100000"/>
              </a:lnSpc>
              <a:spcBef>
                <a:spcPts val="95"/>
              </a:spcBef>
            </a:pPr>
            <a:r>
              <a:rPr sz="1000" spc="-5" dirty="0">
                <a:solidFill>
                  <a:srgbClr val="1C1C1C"/>
                </a:solidFill>
                <a:latin typeface="Arial"/>
                <a:cs typeface="Arial"/>
              </a:rPr>
              <a:t>This Online Learning Seminar </a:t>
            </a:r>
            <a:r>
              <a:rPr sz="1000" spc="-10" dirty="0">
                <a:solidFill>
                  <a:srgbClr val="1C1C1C"/>
                </a:solidFill>
                <a:latin typeface="Arial"/>
                <a:cs typeface="Arial"/>
              </a:rPr>
              <a:t>is available  </a:t>
            </a:r>
            <a:r>
              <a:rPr sz="1000" spc="-5" dirty="0">
                <a:solidFill>
                  <a:srgbClr val="1C1C1C"/>
                </a:solidFill>
                <a:latin typeface="Arial"/>
                <a:cs typeface="Arial"/>
              </a:rPr>
              <a:t>through a professional courtesy provided  </a:t>
            </a:r>
            <a:r>
              <a:rPr sz="1000" spc="-15" dirty="0">
                <a:solidFill>
                  <a:srgbClr val="1C1C1C"/>
                </a:solidFill>
                <a:latin typeface="Arial"/>
                <a:cs typeface="Arial"/>
              </a:rPr>
              <a:t>by:</a:t>
            </a:r>
            <a:endParaRPr sz="1000">
              <a:latin typeface="Arial"/>
              <a:cs typeface="Arial"/>
            </a:endParaRPr>
          </a:p>
        </p:txBody>
      </p:sp>
      <p:sp>
        <p:nvSpPr>
          <p:cNvPr id="19" name="object 19"/>
          <p:cNvSpPr/>
          <p:nvPr/>
        </p:nvSpPr>
        <p:spPr>
          <a:xfrm>
            <a:off x="3227070" y="0"/>
            <a:ext cx="0" cy="6858000"/>
          </a:xfrm>
          <a:custGeom>
            <a:avLst/>
            <a:gdLst/>
            <a:ahLst/>
            <a:cxnLst/>
            <a:rect l="l" t="t" r="r" b="b"/>
            <a:pathLst>
              <a:path h="6858000">
                <a:moveTo>
                  <a:pt x="0" y="0"/>
                </a:moveTo>
                <a:lnTo>
                  <a:pt x="0" y="6857996"/>
                </a:lnTo>
              </a:path>
            </a:pathLst>
          </a:custGeom>
          <a:ln w="25908">
            <a:solidFill>
              <a:srgbClr val="404040"/>
            </a:solidFill>
          </a:ln>
        </p:spPr>
        <p:txBody>
          <a:bodyPr wrap="square" lIns="0" tIns="0" rIns="0" bIns="0" rtlCol="0"/>
          <a:lstStyle/>
          <a:p>
            <a:endParaRPr/>
          </a:p>
        </p:txBody>
      </p:sp>
      <p:sp>
        <p:nvSpPr>
          <p:cNvPr id="20" name="object 20"/>
          <p:cNvSpPr txBox="1"/>
          <p:nvPr/>
        </p:nvSpPr>
        <p:spPr>
          <a:xfrm>
            <a:off x="3544315" y="6244538"/>
            <a:ext cx="5300345" cy="422275"/>
          </a:xfrm>
          <a:prstGeom prst="rect">
            <a:avLst/>
          </a:prstGeom>
        </p:spPr>
        <p:txBody>
          <a:bodyPr vert="horz" wrap="square" lIns="0" tIns="11430" rIns="0" bIns="0" rtlCol="0">
            <a:spAutoFit/>
          </a:bodyPr>
          <a:lstStyle/>
          <a:p>
            <a:pPr marL="12700" marR="5080">
              <a:lnSpc>
                <a:spcPct val="102400"/>
              </a:lnSpc>
              <a:spcBef>
                <a:spcPts val="90"/>
              </a:spcBef>
            </a:pPr>
            <a:r>
              <a:rPr sz="850" spc="5" dirty="0">
                <a:solidFill>
                  <a:srgbClr val="FFFFFF"/>
                </a:solidFill>
                <a:latin typeface="Arial"/>
                <a:cs typeface="Arial"/>
              </a:rPr>
              <a:t>©2019 Amba Products. </a:t>
            </a:r>
            <a:r>
              <a:rPr sz="850" spc="10" dirty="0">
                <a:solidFill>
                  <a:srgbClr val="FFFFFF"/>
                </a:solidFill>
                <a:latin typeface="Arial"/>
                <a:cs typeface="Arial"/>
              </a:rPr>
              <a:t>The </a:t>
            </a:r>
            <a:r>
              <a:rPr sz="850" dirty="0">
                <a:solidFill>
                  <a:srgbClr val="FFFFFF"/>
                </a:solidFill>
                <a:latin typeface="Arial"/>
                <a:cs typeface="Arial"/>
              </a:rPr>
              <a:t>material </a:t>
            </a:r>
            <a:r>
              <a:rPr sz="850" spc="5" dirty="0">
                <a:solidFill>
                  <a:srgbClr val="FFFFFF"/>
                </a:solidFill>
                <a:latin typeface="Arial"/>
                <a:cs typeface="Arial"/>
              </a:rPr>
              <a:t>contained in this course </a:t>
            </a:r>
            <a:r>
              <a:rPr sz="850" dirty="0">
                <a:solidFill>
                  <a:srgbClr val="FFFFFF"/>
                </a:solidFill>
                <a:latin typeface="Arial"/>
                <a:cs typeface="Arial"/>
              </a:rPr>
              <a:t>was </a:t>
            </a:r>
            <a:r>
              <a:rPr sz="850" spc="5" dirty="0">
                <a:solidFill>
                  <a:srgbClr val="FFFFFF"/>
                </a:solidFill>
                <a:latin typeface="Arial"/>
                <a:cs typeface="Arial"/>
              </a:rPr>
              <a:t>researched, assembled, and produced by  Amba Products and </a:t>
            </a:r>
            <a:r>
              <a:rPr sz="850" dirty="0">
                <a:solidFill>
                  <a:srgbClr val="FFFFFF"/>
                </a:solidFill>
                <a:latin typeface="Arial"/>
                <a:cs typeface="Arial"/>
              </a:rPr>
              <a:t>remains its property. </a:t>
            </a:r>
            <a:r>
              <a:rPr sz="850" spc="5" dirty="0">
                <a:solidFill>
                  <a:srgbClr val="FFFFFF"/>
                </a:solidFill>
                <a:latin typeface="Arial"/>
                <a:cs typeface="Arial"/>
              </a:rPr>
              <a:t>Questions or concerns about the content of this course should be  </a:t>
            </a:r>
            <a:r>
              <a:rPr sz="850" dirty="0">
                <a:solidFill>
                  <a:srgbClr val="FFFFFF"/>
                </a:solidFill>
                <a:latin typeface="Arial"/>
                <a:cs typeface="Arial"/>
              </a:rPr>
              <a:t>directed to the program instructor. </a:t>
            </a:r>
            <a:r>
              <a:rPr sz="850" spc="5" dirty="0">
                <a:solidFill>
                  <a:srgbClr val="FFFFFF"/>
                </a:solidFill>
                <a:latin typeface="Arial"/>
                <a:cs typeface="Arial"/>
              </a:rPr>
              <a:t>This </a:t>
            </a:r>
            <a:r>
              <a:rPr sz="850" dirty="0">
                <a:solidFill>
                  <a:srgbClr val="FFFFFF"/>
                </a:solidFill>
                <a:latin typeface="Arial"/>
                <a:cs typeface="Arial"/>
              </a:rPr>
              <a:t>multimedia </a:t>
            </a:r>
            <a:r>
              <a:rPr sz="850" spc="5" dirty="0">
                <a:solidFill>
                  <a:srgbClr val="FFFFFF"/>
                </a:solidFill>
                <a:latin typeface="Arial"/>
                <a:cs typeface="Arial"/>
              </a:rPr>
              <a:t>product is the </a:t>
            </a:r>
            <a:r>
              <a:rPr sz="850" dirty="0">
                <a:solidFill>
                  <a:srgbClr val="FFFFFF"/>
                </a:solidFill>
                <a:latin typeface="Arial"/>
                <a:cs typeface="Arial"/>
              </a:rPr>
              <a:t>copyright </a:t>
            </a:r>
            <a:r>
              <a:rPr sz="850" spc="5" dirty="0">
                <a:solidFill>
                  <a:srgbClr val="FFFFFF"/>
                </a:solidFill>
                <a:latin typeface="Arial"/>
                <a:cs typeface="Arial"/>
              </a:rPr>
              <a:t>of AEC</a:t>
            </a:r>
            <a:r>
              <a:rPr sz="850" spc="229" dirty="0">
                <a:solidFill>
                  <a:srgbClr val="FFFFFF"/>
                </a:solidFill>
                <a:latin typeface="Arial"/>
                <a:cs typeface="Arial"/>
              </a:rPr>
              <a:t> </a:t>
            </a:r>
            <a:r>
              <a:rPr sz="850" dirty="0">
                <a:solidFill>
                  <a:srgbClr val="FFFFFF"/>
                </a:solidFill>
                <a:latin typeface="Arial"/>
                <a:cs typeface="Arial"/>
              </a:rPr>
              <a:t>Daily.</a:t>
            </a:r>
            <a:endParaRPr sz="850">
              <a:latin typeface="Arial"/>
              <a:cs typeface="Arial"/>
            </a:endParaRPr>
          </a:p>
        </p:txBody>
      </p:sp>
      <p:sp>
        <p:nvSpPr>
          <p:cNvPr id="21" name="object 21"/>
          <p:cNvSpPr/>
          <p:nvPr/>
        </p:nvSpPr>
        <p:spPr>
          <a:xfrm>
            <a:off x="466344" y="2485644"/>
            <a:ext cx="2560320" cy="675131"/>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470916" y="684276"/>
            <a:ext cx="873252" cy="640079"/>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1097280" y="5803391"/>
            <a:ext cx="1498092" cy="362711"/>
          </a:xfrm>
          <a:prstGeom prst="rect">
            <a:avLst/>
          </a:prstGeom>
          <a:blipFill>
            <a:blip r:embed="rId10" cstate="print"/>
            <a:stretch>
              <a:fillRect/>
            </a:stretch>
          </a:blipFill>
        </p:spPr>
        <p:txBody>
          <a:bodyPr wrap="square" lIns="0" tIns="0" rIns="0" bIns="0" rtlCol="0"/>
          <a:lstStyle/>
          <a:p>
            <a:endParaRPr/>
          </a:p>
        </p:txBody>
      </p:sp>
      <p:sp>
        <p:nvSpPr>
          <p:cNvPr id="24" name="object 24"/>
          <p:cNvSpPr txBox="1"/>
          <p:nvPr/>
        </p:nvSpPr>
        <p:spPr>
          <a:xfrm>
            <a:off x="450900" y="5940348"/>
            <a:ext cx="5930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A6A6A6"/>
                </a:solidFill>
                <a:latin typeface="Arial"/>
                <a:cs typeface="Arial"/>
                <a:hlinkClick r:id="rId11"/>
              </a:rPr>
              <a:t>powered</a:t>
            </a:r>
            <a:r>
              <a:rPr sz="800" b="1" spc="-65" dirty="0">
                <a:solidFill>
                  <a:srgbClr val="A6A6A6"/>
                </a:solidFill>
                <a:latin typeface="Arial"/>
                <a:cs typeface="Arial"/>
                <a:hlinkClick r:id="rId11"/>
              </a:rPr>
              <a:t> </a:t>
            </a:r>
            <a:r>
              <a:rPr sz="800" b="1" dirty="0">
                <a:solidFill>
                  <a:srgbClr val="A6A6A6"/>
                </a:solidFill>
                <a:latin typeface="Arial"/>
                <a:cs typeface="Arial"/>
                <a:hlinkClick r:id="rId11"/>
              </a:rPr>
              <a:t>by</a:t>
            </a:r>
            <a:endParaRPr sz="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4580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Design</a:t>
            </a:r>
            <a:r>
              <a:rPr sz="2800" spc="-25" dirty="0">
                <a:solidFill>
                  <a:srgbClr val="343434"/>
                </a:solidFill>
                <a:latin typeface="Arial"/>
                <a:cs typeface="Arial"/>
              </a:rPr>
              <a:t> </a:t>
            </a:r>
            <a:r>
              <a:rPr sz="2800" spc="-5" dirty="0">
                <a:solidFill>
                  <a:srgbClr val="343434"/>
                </a:solidFill>
                <a:latin typeface="Arial"/>
                <a:cs typeface="Arial"/>
              </a:rPr>
              <a:t>Options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10</a:t>
            </a:fld>
            <a:r>
              <a:rPr spc="-5" dirty="0"/>
              <a:t> </a:t>
            </a:r>
            <a:r>
              <a:rPr dirty="0"/>
              <a:t>of</a:t>
            </a:r>
            <a:r>
              <a:rPr spc="-80" dirty="0"/>
              <a:t> </a:t>
            </a:r>
            <a:r>
              <a:rPr spc="-5" dirty="0"/>
              <a:t>83</a:t>
            </a:r>
          </a:p>
        </p:txBody>
      </p:sp>
      <p:sp>
        <p:nvSpPr>
          <p:cNvPr id="7" name="object 7"/>
          <p:cNvSpPr txBox="1"/>
          <p:nvPr/>
        </p:nvSpPr>
        <p:spPr>
          <a:xfrm>
            <a:off x="459740" y="1476502"/>
            <a:ext cx="7955280" cy="2561590"/>
          </a:xfrm>
          <a:prstGeom prst="rect">
            <a:avLst/>
          </a:prstGeom>
        </p:spPr>
        <p:txBody>
          <a:bodyPr vert="horz" wrap="square" lIns="0" tIns="12065" rIns="0" bIns="0" rtlCol="0">
            <a:spAutoFit/>
          </a:bodyPr>
          <a:lstStyle/>
          <a:p>
            <a:pPr marL="12700" marR="133985">
              <a:lnSpc>
                <a:spcPct val="100000"/>
              </a:lnSpc>
              <a:spcBef>
                <a:spcPts val="95"/>
              </a:spcBef>
            </a:pPr>
            <a:r>
              <a:rPr sz="1600" spc="-5" dirty="0">
                <a:solidFill>
                  <a:srgbClr val="1C1C1C"/>
                </a:solidFill>
                <a:latin typeface="Arial"/>
                <a:cs typeface="Arial"/>
              </a:rPr>
              <a:t>Depending on the manufacturer and the unit, a cover plate may be included </a:t>
            </a:r>
            <a:r>
              <a:rPr sz="1600" spc="-10" dirty="0">
                <a:solidFill>
                  <a:srgbClr val="1C1C1C"/>
                </a:solidFill>
                <a:latin typeface="Arial"/>
                <a:cs typeface="Arial"/>
              </a:rPr>
              <a:t>with </a:t>
            </a:r>
            <a:r>
              <a:rPr sz="1600" spc="-5" dirty="0">
                <a:solidFill>
                  <a:srgbClr val="1C1C1C"/>
                </a:solidFill>
                <a:latin typeface="Arial"/>
                <a:cs typeface="Arial"/>
              </a:rPr>
              <a:t>an  integrated </a:t>
            </a:r>
            <a:r>
              <a:rPr sz="1600" spc="-10" dirty="0">
                <a:solidFill>
                  <a:srgbClr val="1C1C1C"/>
                </a:solidFill>
                <a:latin typeface="Arial"/>
                <a:cs typeface="Arial"/>
              </a:rPr>
              <a:t>on/off </a:t>
            </a:r>
            <a:r>
              <a:rPr sz="1600" spc="-5" dirty="0">
                <a:solidFill>
                  <a:srgbClr val="1C1C1C"/>
                </a:solidFill>
                <a:latin typeface="Arial"/>
                <a:cs typeface="Arial"/>
              </a:rPr>
              <a:t>switch with a </a:t>
            </a:r>
            <a:r>
              <a:rPr sz="1600" dirty="0">
                <a:solidFill>
                  <a:srgbClr val="1C1C1C"/>
                </a:solidFill>
                <a:latin typeface="Arial"/>
                <a:cs typeface="Arial"/>
              </a:rPr>
              <a:t>pilot light. </a:t>
            </a:r>
            <a:r>
              <a:rPr sz="1600" spc="-5" dirty="0">
                <a:solidFill>
                  <a:srgbClr val="1C1C1C"/>
                </a:solidFill>
                <a:latin typeface="Arial"/>
                <a:cs typeface="Arial"/>
              </a:rPr>
              <a:t>Some units can be controlled by a 24-hr/7-day  programmable or countdown </a:t>
            </a:r>
            <a:r>
              <a:rPr sz="1600" spc="-20" dirty="0">
                <a:solidFill>
                  <a:srgbClr val="1C1C1C"/>
                </a:solidFill>
                <a:latin typeface="Arial"/>
                <a:cs typeface="Arial"/>
              </a:rPr>
              <a:t>timer, </a:t>
            </a:r>
            <a:r>
              <a:rPr sz="1600" spc="-5" dirty="0">
                <a:solidFill>
                  <a:srgbClr val="1C1C1C"/>
                </a:solidFill>
                <a:latin typeface="Arial"/>
                <a:cs typeface="Arial"/>
              </a:rPr>
              <a:t>or even by a digital heat controller that allows for  different heat settings. Some units have a </a:t>
            </a:r>
            <a:r>
              <a:rPr sz="1600" dirty="0">
                <a:solidFill>
                  <a:srgbClr val="1C1C1C"/>
                </a:solidFill>
                <a:latin typeface="Arial"/>
                <a:cs typeface="Arial"/>
              </a:rPr>
              <a:t>built-in </a:t>
            </a:r>
            <a:r>
              <a:rPr sz="1600" spc="-5" dirty="0">
                <a:solidFill>
                  <a:srgbClr val="1C1C1C"/>
                </a:solidFill>
                <a:latin typeface="Arial"/>
                <a:cs typeface="Arial"/>
              </a:rPr>
              <a:t>thermostat for optimal energy  consumption and </a:t>
            </a:r>
            <a:r>
              <a:rPr sz="1600" spc="-25" dirty="0">
                <a:solidFill>
                  <a:srgbClr val="1C1C1C"/>
                </a:solidFill>
                <a:latin typeface="Arial"/>
                <a:cs typeface="Arial"/>
              </a:rPr>
              <a:t>safety. </a:t>
            </a:r>
            <a:r>
              <a:rPr sz="1600" spc="-5" dirty="0">
                <a:solidFill>
                  <a:srgbClr val="1C1C1C"/>
                </a:solidFill>
                <a:latin typeface="Arial"/>
                <a:cs typeface="Arial"/>
              </a:rPr>
              <a:t>Smart timers and app-driven controls can be useful in setting  schedules and adding a heated towel rack to a connected </a:t>
            </a:r>
            <a:r>
              <a:rPr sz="1600" dirty="0">
                <a:solidFill>
                  <a:srgbClr val="1C1C1C"/>
                </a:solidFill>
                <a:latin typeface="Arial"/>
                <a:cs typeface="Arial"/>
              </a:rPr>
              <a:t>smart-home. </a:t>
            </a:r>
            <a:r>
              <a:rPr sz="1600" spc="-5" dirty="0">
                <a:solidFill>
                  <a:srgbClr val="1C1C1C"/>
                </a:solidFill>
                <a:latin typeface="Arial"/>
                <a:cs typeface="Arial"/>
              </a:rPr>
              <a:t>Source a  manufacturer whose units meet all current safety</a:t>
            </a:r>
            <a:r>
              <a:rPr sz="1600" spc="110" dirty="0">
                <a:solidFill>
                  <a:srgbClr val="1C1C1C"/>
                </a:solidFill>
                <a:latin typeface="Arial"/>
                <a:cs typeface="Arial"/>
              </a:rPr>
              <a:t> </a:t>
            </a:r>
            <a:r>
              <a:rPr sz="1600" spc="-5" dirty="0">
                <a:solidFill>
                  <a:srgbClr val="1C1C1C"/>
                </a:solidFill>
                <a:latin typeface="Arial"/>
                <a:cs typeface="Arial"/>
              </a:rPr>
              <a:t>standards.</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spcBef>
                <a:spcPts val="5"/>
              </a:spcBef>
            </a:pPr>
            <a:r>
              <a:rPr sz="1600" spc="-5" dirty="0">
                <a:solidFill>
                  <a:srgbClr val="1C1C1C"/>
                </a:solidFill>
                <a:latin typeface="Arial"/>
                <a:cs typeface="Arial"/>
              </a:rPr>
              <a:t>The following slides showcase some heated towel rack designs, show the variations that  are often available within the design, and </a:t>
            </a:r>
            <a:r>
              <a:rPr sz="1600" dirty="0">
                <a:solidFill>
                  <a:srgbClr val="1C1C1C"/>
                </a:solidFill>
                <a:latin typeface="Arial"/>
                <a:cs typeface="Arial"/>
              </a:rPr>
              <a:t>list </a:t>
            </a:r>
            <a:r>
              <a:rPr sz="1600" spc="-5" dirty="0">
                <a:solidFill>
                  <a:srgbClr val="1C1C1C"/>
                </a:solidFill>
                <a:latin typeface="Arial"/>
                <a:cs typeface="Arial"/>
              </a:rPr>
              <a:t>some common features of similar</a:t>
            </a:r>
            <a:r>
              <a:rPr sz="1600" spc="110" dirty="0">
                <a:solidFill>
                  <a:srgbClr val="1C1C1C"/>
                </a:solidFill>
                <a:latin typeface="Arial"/>
                <a:cs typeface="Arial"/>
              </a:rPr>
              <a:t> </a:t>
            </a:r>
            <a:r>
              <a:rPr sz="1600" spc="-5" dirty="0">
                <a:solidFill>
                  <a:srgbClr val="1C1C1C"/>
                </a:solidFill>
                <a:latin typeface="Arial"/>
                <a:cs typeface="Arial"/>
              </a:rPr>
              <a:t>units.</a:t>
            </a:r>
            <a:endParaRPr sz="1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37744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Classic</a:t>
            </a:r>
            <a:r>
              <a:rPr sz="2800" spc="-3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26743"/>
            <a:ext cx="3801110" cy="144081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Classic towel bar</a:t>
            </a:r>
            <a:r>
              <a:rPr sz="1600" dirty="0">
                <a:solidFill>
                  <a:srgbClr val="1C1C1C"/>
                </a:solidFill>
                <a:latin typeface="Arial"/>
                <a:cs typeface="Arial"/>
              </a:rPr>
              <a:t> </a:t>
            </a:r>
            <a:r>
              <a:rPr sz="1600" spc="-5" dirty="0">
                <a:solidFill>
                  <a:srgbClr val="1C1C1C"/>
                </a:solidFill>
                <a:latin typeface="Arial"/>
                <a:cs typeface="Arial"/>
              </a:rPr>
              <a:t>design</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Straight bars or curved</a:t>
            </a:r>
            <a:r>
              <a:rPr sz="1600" spc="40" dirty="0">
                <a:solidFill>
                  <a:srgbClr val="1C1C1C"/>
                </a:solidFill>
                <a:latin typeface="Arial"/>
                <a:cs typeface="Arial"/>
              </a:rPr>
              <a:t> </a:t>
            </a:r>
            <a:r>
              <a:rPr sz="1600" spc="-5" dirty="0">
                <a:solidFill>
                  <a:srgbClr val="1C1C1C"/>
                </a:solidFill>
                <a:latin typeface="Arial"/>
                <a:cs typeface="Arial"/>
              </a:rPr>
              <a:t>bars</a:t>
            </a:r>
            <a:endParaRPr sz="1600">
              <a:latin typeface="Arial"/>
              <a:cs typeface="Arial"/>
            </a:endParaRPr>
          </a:p>
          <a:p>
            <a:pPr marL="299085" marR="5080" indent="-287020">
              <a:lnSpc>
                <a:spcPct val="100000"/>
              </a:lnSpc>
              <a:spcBef>
                <a:spcPts val="380"/>
              </a:spcBef>
              <a:buFont typeface="Wingdings"/>
              <a:buChar char=""/>
              <a:tabLst>
                <a:tab pos="299720" algn="l"/>
              </a:tabLst>
            </a:pPr>
            <a:r>
              <a:rPr sz="1600" spc="-5" dirty="0">
                <a:solidFill>
                  <a:srgbClr val="1C1C1C"/>
                </a:solidFill>
                <a:latin typeface="Arial"/>
                <a:cs typeface="Arial"/>
              </a:rPr>
              <a:t>Bar spacing accommodates both small  and large</a:t>
            </a:r>
            <a:r>
              <a:rPr sz="1600" dirty="0">
                <a:solidFill>
                  <a:srgbClr val="1C1C1C"/>
                </a:solidFill>
                <a:latin typeface="Arial"/>
                <a:cs typeface="Arial"/>
              </a:rPr>
              <a:t> </a:t>
            </a:r>
            <a:r>
              <a:rPr sz="1600" spc="-5" dirty="0">
                <a:solidFill>
                  <a:srgbClr val="1C1C1C"/>
                </a:solidFill>
                <a:latin typeface="Arial"/>
                <a:cs typeface="Arial"/>
              </a:rPr>
              <a:t>towels</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Liquid or cable heating</a:t>
            </a:r>
            <a:r>
              <a:rPr sz="1600" spc="-25" dirty="0">
                <a:solidFill>
                  <a:srgbClr val="1C1C1C"/>
                </a:solidFill>
                <a:latin typeface="Arial"/>
                <a:cs typeface="Arial"/>
              </a:rPr>
              <a:t> </a:t>
            </a:r>
            <a:r>
              <a:rPr sz="1600" spc="-5" dirty="0">
                <a:solidFill>
                  <a:srgbClr val="1C1C1C"/>
                </a:solidFill>
                <a:latin typeface="Arial"/>
                <a:cs typeface="Arial"/>
              </a:rPr>
              <a:t>system</a:t>
            </a:r>
            <a:endParaRPr sz="1600">
              <a:latin typeface="Arial"/>
              <a:cs typeface="Arial"/>
            </a:endParaRPr>
          </a:p>
        </p:txBody>
      </p:sp>
      <p:sp>
        <p:nvSpPr>
          <p:cNvPr id="8" name="object 8"/>
          <p:cNvSpPr/>
          <p:nvPr/>
        </p:nvSpPr>
        <p:spPr>
          <a:xfrm>
            <a:off x="304800" y="3755135"/>
            <a:ext cx="1828800" cy="274929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551176" y="3816096"/>
            <a:ext cx="1267968" cy="234086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803135" y="1773935"/>
            <a:ext cx="1560576" cy="1658112"/>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4767071" y="1426463"/>
            <a:ext cx="1365503" cy="2292095"/>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059999" y="3777996"/>
            <a:ext cx="1330036" cy="2413501"/>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4848159" y="4048590"/>
            <a:ext cx="1333066" cy="2173901"/>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2" action="ppaction://hlinksldjump"/>
              </a:rPr>
              <a:t>©2019 ∙ </a:t>
            </a:r>
            <a:r>
              <a:rPr sz="1200" spc="-30" dirty="0">
                <a:solidFill>
                  <a:srgbClr val="7E7E7E"/>
                </a:solidFill>
                <a:latin typeface="Arial"/>
                <a:cs typeface="Arial"/>
                <a:hlinkClick r:id="rId12" action="ppaction://hlinksldjump"/>
              </a:rPr>
              <a:t>Table </a:t>
            </a:r>
            <a:r>
              <a:rPr sz="1200" dirty="0">
                <a:solidFill>
                  <a:srgbClr val="7E7E7E"/>
                </a:solidFill>
                <a:latin typeface="Arial"/>
                <a:cs typeface="Arial"/>
                <a:hlinkClick r:id="rId12" action="ppaction://hlinksldjump"/>
              </a:rPr>
              <a:t>of</a:t>
            </a:r>
            <a:r>
              <a:rPr sz="1200" spc="-130" dirty="0">
                <a:solidFill>
                  <a:srgbClr val="7E7E7E"/>
                </a:solidFill>
                <a:latin typeface="Arial"/>
                <a:cs typeface="Arial"/>
                <a:hlinkClick r:id="rId12" action="ppaction://hlinksldjump"/>
              </a:rPr>
              <a:t> </a:t>
            </a:r>
            <a:r>
              <a:rPr sz="1200" dirty="0">
                <a:solidFill>
                  <a:srgbClr val="7E7E7E"/>
                </a:solidFill>
                <a:latin typeface="Arial"/>
                <a:cs typeface="Arial"/>
                <a:hlinkClick r:id="rId12"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11</a:t>
            </a:fld>
            <a:r>
              <a:rPr spc="-5" dirty="0"/>
              <a:t> </a:t>
            </a:r>
            <a:r>
              <a:rPr dirty="0"/>
              <a:t>of</a:t>
            </a:r>
            <a:r>
              <a:rPr spc="-80" dirty="0"/>
              <a:t> </a:t>
            </a:r>
            <a:r>
              <a:rPr spc="-5" dirty="0"/>
              <a:t>83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200" y="1447800"/>
            <a:ext cx="4078224" cy="225856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59740" y="565149"/>
            <a:ext cx="237744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Classic</a:t>
            </a:r>
            <a:r>
              <a:rPr sz="2800" spc="-3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8" name="object 8"/>
          <p:cNvSpPr/>
          <p:nvPr/>
        </p:nvSpPr>
        <p:spPr>
          <a:xfrm>
            <a:off x="457200" y="3919728"/>
            <a:ext cx="4098036" cy="225856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762500" y="1447800"/>
            <a:ext cx="3924300" cy="4727448"/>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12</a:t>
            </a:fld>
            <a:r>
              <a:rPr spc="-5" dirty="0"/>
              <a:t> </a:t>
            </a:r>
            <a:r>
              <a:rPr dirty="0"/>
              <a:t>of</a:t>
            </a:r>
            <a:r>
              <a:rPr spc="-80" dirty="0"/>
              <a:t> </a:t>
            </a:r>
            <a:r>
              <a:rPr spc="-5" dirty="0"/>
              <a:t>83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91401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Edwardian</a:t>
            </a:r>
            <a:r>
              <a:rPr sz="2800" spc="-1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26743"/>
            <a:ext cx="4564380" cy="904240"/>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10" dirty="0">
                <a:solidFill>
                  <a:srgbClr val="1C1C1C"/>
                </a:solidFill>
                <a:latin typeface="Arial"/>
                <a:cs typeface="Arial"/>
              </a:rPr>
              <a:t>Rounded bars with </a:t>
            </a:r>
            <a:r>
              <a:rPr sz="1600" spc="-5" dirty="0">
                <a:solidFill>
                  <a:srgbClr val="1C1C1C"/>
                </a:solidFill>
                <a:latin typeface="Arial"/>
                <a:cs typeface="Arial"/>
              </a:rPr>
              <a:t>finials at each</a:t>
            </a:r>
            <a:r>
              <a:rPr sz="1600" spc="35" dirty="0">
                <a:solidFill>
                  <a:srgbClr val="1C1C1C"/>
                </a:solidFill>
                <a:latin typeface="Arial"/>
                <a:cs typeface="Arial"/>
              </a:rPr>
              <a:t> </a:t>
            </a:r>
            <a:r>
              <a:rPr sz="1600" spc="-10" dirty="0">
                <a:solidFill>
                  <a:srgbClr val="1C1C1C"/>
                </a:solidFill>
                <a:latin typeface="Arial"/>
                <a:cs typeface="Arial"/>
              </a:rPr>
              <a:t>corner</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Crafted finials and pipes</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Suitable for draping large towels and</a:t>
            </a:r>
            <a:r>
              <a:rPr sz="1600" spc="45" dirty="0">
                <a:solidFill>
                  <a:srgbClr val="1C1C1C"/>
                </a:solidFill>
                <a:latin typeface="Arial"/>
                <a:cs typeface="Arial"/>
              </a:rPr>
              <a:t> </a:t>
            </a:r>
            <a:r>
              <a:rPr sz="1600" spc="-5" dirty="0">
                <a:solidFill>
                  <a:srgbClr val="1C1C1C"/>
                </a:solidFill>
                <a:latin typeface="Arial"/>
                <a:cs typeface="Arial"/>
              </a:rPr>
              <a:t>bathrobes</a:t>
            </a:r>
            <a:endParaRPr sz="1600">
              <a:latin typeface="Arial"/>
              <a:cs typeface="Arial"/>
            </a:endParaRPr>
          </a:p>
        </p:txBody>
      </p:sp>
      <p:sp>
        <p:nvSpPr>
          <p:cNvPr id="8" name="object 8"/>
          <p:cNvSpPr/>
          <p:nvPr/>
        </p:nvSpPr>
        <p:spPr>
          <a:xfrm>
            <a:off x="1703725" y="2695955"/>
            <a:ext cx="2225788" cy="34747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663440" y="2695955"/>
            <a:ext cx="2810256" cy="3476244"/>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13</a:t>
            </a:fld>
            <a:r>
              <a:rPr spc="-5" dirty="0"/>
              <a:t> </a:t>
            </a:r>
            <a:r>
              <a:rPr dirty="0"/>
              <a:t>of</a:t>
            </a:r>
            <a:r>
              <a:rPr spc="-80" dirty="0"/>
              <a:t> </a:t>
            </a:r>
            <a:r>
              <a:rPr spc="-5" dirty="0"/>
              <a:t>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91401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Edwardian</a:t>
            </a:r>
            <a:r>
              <a:rPr sz="2800" spc="-1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52627" y="1444752"/>
            <a:ext cx="4652771" cy="47244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265420" y="1447800"/>
            <a:ext cx="3425952" cy="47244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14</a:t>
            </a:fld>
            <a:r>
              <a:rPr spc="-5" dirty="0"/>
              <a:t> </a:t>
            </a:r>
            <a:r>
              <a:rPr dirty="0"/>
              <a:t>of</a:t>
            </a:r>
            <a:r>
              <a:rPr spc="-80" dirty="0"/>
              <a:t> </a:t>
            </a:r>
            <a:r>
              <a:rPr spc="-5" dirty="0"/>
              <a:t>83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3089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Freestanding Design</a:t>
            </a:r>
            <a:endParaRPr sz="2800">
              <a:latin typeface="Arial"/>
              <a:cs typeface="Arial"/>
            </a:endParaRPr>
          </a:p>
        </p:txBody>
      </p:sp>
      <p:sp>
        <p:nvSpPr>
          <p:cNvPr id="7" name="object 7"/>
          <p:cNvSpPr txBox="1"/>
          <p:nvPr/>
        </p:nvSpPr>
        <p:spPr>
          <a:xfrm>
            <a:off x="459740" y="1426743"/>
            <a:ext cx="2987040" cy="178244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No installation</a:t>
            </a:r>
            <a:r>
              <a:rPr sz="1600" spc="-30" dirty="0">
                <a:solidFill>
                  <a:srgbClr val="1C1C1C"/>
                </a:solidFill>
                <a:latin typeface="Arial"/>
                <a:cs typeface="Arial"/>
              </a:rPr>
              <a:t> </a:t>
            </a:r>
            <a:r>
              <a:rPr sz="1600" spc="-5" dirty="0">
                <a:solidFill>
                  <a:srgbClr val="1C1C1C"/>
                </a:solidFill>
                <a:latin typeface="Arial"/>
                <a:cs typeface="Arial"/>
              </a:rPr>
              <a:t>required</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Plugs into any standard</a:t>
            </a:r>
            <a:r>
              <a:rPr sz="1600" dirty="0">
                <a:solidFill>
                  <a:srgbClr val="1C1C1C"/>
                </a:solidFill>
                <a:latin typeface="Arial"/>
                <a:cs typeface="Arial"/>
              </a:rPr>
              <a:t> </a:t>
            </a:r>
            <a:r>
              <a:rPr sz="1600" spc="-5" dirty="0">
                <a:solidFill>
                  <a:srgbClr val="1C1C1C"/>
                </a:solidFill>
                <a:latin typeface="Arial"/>
                <a:cs typeface="Arial"/>
              </a:rPr>
              <a:t>outlet</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Portable</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Energy</a:t>
            </a:r>
            <a:r>
              <a:rPr sz="1600" dirty="0">
                <a:solidFill>
                  <a:srgbClr val="1C1C1C"/>
                </a:solidFill>
                <a:latin typeface="Arial"/>
                <a:cs typeface="Arial"/>
              </a:rPr>
              <a:t> </a:t>
            </a:r>
            <a:r>
              <a:rPr sz="1600" spc="-5" dirty="0">
                <a:solidFill>
                  <a:srgbClr val="1C1C1C"/>
                </a:solidFill>
                <a:latin typeface="Arial"/>
                <a:cs typeface="Arial"/>
              </a:rPr>
              <a:t>efficient</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10" dirty="0">
                <a:solidFill>
                  <a:srgbClr val="1C1C1C"/>
                </a:solidFill>
                <a:latin typeface="Arial"/>
                <a:cs typeface="Arial"/>
              </a:rPr>
              <a:t>system</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Saves</a:t>
            </a:r>
            <a:r>
              <a:rPr sz="1600" spc="-15" dirty="0">
                <a:solidFill>
                  <a:srgbClr val="1C1C1C"/>
                </a:solidFill>
                <a:latin typeface="Arial"/>
                <a:cs typeface="Arial"/>
              </a:rPr>
              <a:t> </a:t>
            </a:r>
            <a:r>
              <a:rPr sz="1600" spc="-5" dirty="0">
                <a:solidFill>
                  <a:srgbClr val="1C1C1C"/>
                </a:solidFill>
                <a:latin typeface="Arial"/>
                <a:cs typeface="Arial"/>
              </a:rPr>
              <a:t>space</a:t>
            </a:r>
            <a:endParaRPr sz="1600">
              <a:latin typeface="Arial"/>
              <a:cs typeface="Arial"/>
            </a:endParaRPr>
          </a:p>
        </p:txBody>
      </p:sp>
      <p:sp>
        <p:nvSpPr>
          <p:cNvPr id="8" name="object 8"/>
          <p:cNvSpPr/>
          <p:nvPr/>
        </p:nvSpPr>
        <p:spPr>
          <a:xfrm>
            <a:off x="6451544" y="2432304"/>
            <a:ext cx="2218691" cy="374904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022092" y="2442972"/>
            <a:ext cx="3001621" cy="3730752"/>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15</a:t>
            </a:fld>
            <a:r>
              <a:rPr spc="-5" dirty="0"/>
              <a:t> </a:t>
            </a:r>
            <a:r>
              <a:rPr dirty="0"/>
              <a:t>of</a:t>
            </a:r>
            <a:r>
              <a:rPr spc="-80" dirty="0"/>
              <a:t> </a:t>
            </a:r>
            <a:r>
              <a:rPr spc="-5" dirty="0"/>
              <a:t>83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3089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Freestanding Design</a:t>
            </a:r>
            <a:endParaRPr sz="2800">
              <a:latin typeface="Arial"/>
              <a:cs typeface="Arial"/>
            </a:endParaRPr>
          </a:p>
        </p:txBody>
      </p:sp>
      <p:sp>
        <p:nvSpPr>
          <p:cNvPr id="7" name="object 7"/>
          <p:cNvSpPr/>
          <p:nvPr/>
        </p:nvSpPr>
        <p:spPr>
          <a:xfrm>
            <a:off x="452627" y="1447800"/>
            <a:ext cx="4500372" cy="47274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109971" y="1447800"/>
            <a:ext cx="3581400" cy="472744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16</a:t>
            </a:fld>
            <a:r>
              <a:rPr spc="-5" dirty="0"/>
              <a:t> </a:t>
            </a:r>
            <a:r>
              <a:rPr dirty="0"/>
              <a:t>of</a:t>
            </a:r>
            <a:r>
              <a:rPr spc="-80" dirty="0"/>
              <a:t> </a:t>
            </a:r>
            <a:r>
              <a:rPr spc="-5" dirty="0"/>
              <a:t>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288029"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Rotating Arm</a:t>
            </a:r>
            <a:r>
              <a:rPr sz="2800" spc="-17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26743"/>
            <a:ext cx="3312160" cy="178244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Swivel hinge rotates 180</a:t>
            </a:r>
            <a:r>
              <a:rPr sz="1600" spc="-10" dirty="0">
                <a:solidFill>
                  <a:srgbClr val="1C1C1C"/>
                </a:solidFill>
                <a:latin typeface="Arial"/>
                <a:cs typeface="Arial"/>
              </a:rPr>
              <a:t> </a:t>
            </a:r>
            <a:r>
              <a:rPr sz="1600" spc="-5" dirty="0">
                <a:solidFill>
                  <a:srgbClr val="1C1C1C"/>
                </a:solidFill>
                <a:latin typeface="Arial"/>
                <a:cs typeface="Arial"/>
              </a:rPr>
              <a:t>degrees</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Each arm moves</a:t>
            </a:r>
            <a:r>
              <a:rPr sz="1600" spc="15" dirty="0">
                <a:solidFill>
                  <a:srgbClr val="1C1C1C"/>
                </a:solidFill>
                <a:latin typeface="Arial"/>
                <a:cs typeface="Arial"/>
              </a:rPr>
              <a:t> </a:t>
            </a:r>
            <a:r>
              <a:rPr sz="1600" spc="-5" dirty="0">
                <a:solidFill>
                  <a:srgbClr val="1C1C1C"/>
                </a:solidFill>
                <a:latin typeface="Arial"/>
                <a:cs typeface="Arial"/>
              </a:rPr>
              <a:t>independently</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Simple to install</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Energy</a:t>
            </a:r>
            <a:r>
              <a:rPr sz="1600" dirty="0">
                <a:solidFill>
                  <a:srgbClr val="1C1C1C"/>
                </a:solidFill>
                <a:latin typeface="Arial"/>
                <a:cs typeface="Arial"/>
              </a:rPr>
              <a:t> </a:t>
            </a:r>
            <a:r>
              <a:rPr sz="1600" spc="-5" dirty="0">
                <a:solidFill>
                  <a:srgbClr val="1C1C1C"/>
                </a:solidFill>
                <a:latin typeface="Arial"/>
                <a:cs typeface="Arial"/>
              </a:rPr>
              <a:t>efficient</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10" dirty="0">
                <a:solidFill>
                  <a:srgbClr val="1C1C1C"/>
                </a:solidFill>
                <a:latin typeface="Arial"/>
                <a:cs typeface="Arial"/>
              </a:rPr>
              <a:t>system</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Saves</a:t>
            </a:r>
            <a:r>
              <a:rPr sz="1600" spc="-15" dirty="0">
                <a:solidFill>
                  <a:srgbClr val="1C1C1C"/>
                </a:solidFill>
                <a:latin typeface="Arial"/>
                <a:cs typeface="Arial"/>
              </a:rPr>
              <a:t> </a:t>
            </a:r>
            <a:r>
              <a:rPr sz="1600" spc="-5" dirty="0">
                <a:solidFill>
                  <a:srgbClr val="1C1C1C"/>
                </a:solidFill>
                <a:latin typeface="Arial"/>
                <a:cs typeface="Arial"/>
              </a:rPr>
              <a:t>space</a:t>
            </a:r>
            <a:endParaRPr sz="1600">
              <a:latin typeface="Arial"/>
              <a:cs typeface="Arial"/>
            </a:endParaRPr>
          </a:p>
        </p:txBody>
      </p:sp>
      <p:sp>
        <p:nvSpPr>
          <p:cNvPr id="8" name="object 8"/>
          <p:cNvSpPr/>
          <p:nvPr/>
        </p:nvSpPr>
        <p:spPr>
          <a:xfrm>
            <a:off x="6890004" y="4398264"/>
            <a:ext cx="1658112" cy="184403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850891" y="4114800"/>
            <a:ext cx="1706880" cy="209702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33400" y="3589020"/>
            <a:ext cx="1920239" cy="259841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667000" y="4114800"/>
            <a:ext cx="1894636" cy="2099761"/>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17</a:t>
            </a:fld>
            <a:r>
              <a:rPr spc="-5" dirty="0"/>
              <a:t> </a:t>
            </a:r>
            <a:r>
              <a:rPr dirty="0"/>
              <a:t>of</a:t>
            </a:r>
            <a:r>
              <a:rPr spc="-80" dirty="0"/>
              <a:t> </a:t>
            </a:r>
            <a:r>
              <a:rPr spc="-5" dirty="0"/>
              <a:t>83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288029"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Rotating Arm</a:t>
            </a:r>
            <a:r>
              <a:rPr sz="2800" spc="-17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57200" y="1911095"/>
            <a:ext cx="2139696" cy="402335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756916" y="1911095"/>
            <a:ext cx="2676144" cy="4023359"/>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93079" y="1911095"/>
            <a:ext cx="3099816" cy="4023359"/>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18</a:t>
            </a:fld>
            <a:r>
              <a:rPr spc="-5" dirty="0"/>
              <a:t> </a:t>
            </a:r>
            <a:r>
              <a:rPr dirty="0"/>
              <a:t>of</a:t>
            </a:r>
            <a:r>
              <a:rPr spc="-80" dirty="0"/>
              <a:t> </a:t>
            </a:r>
            <a:r>
              <a:rPr spc="-5" dirty="0"/>
              <a:t>83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0314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Narrow Bar</a:t>
            </a:r>
            <a:r>
              <a:rPr sz="2800" spc="-2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26743"/>
            <a:ext cx="5267325" cy="202628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Supports additional towel bars or robe</a:t>
            </a:r>
            <a:r>
              <a:rPr sz="1600" spc="50" dirty="0">
                <a:solidFill>
                  <a:srgbClr val="1C1C1C"/>
                </a:solidFill>
                <a:latin typeface="Arial"/>
                <a:cs typeface="Arial"/>
              </a:rPr>
              <a:t> </a:t>
            </a:r>
            <a:r>
              <a:rPr sz="1600" spc="-5" dirty="0">
                <a:solidFill>
                  <a:srgbClr val="1C1C1C"/>
                </a:solidFill>
                <a:latin typeface="Arial"/>
                <a:cs typeface="Arial"/>
              </a:rPr>
              <a:t>hooks</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Suitable for </a:t>
            </a:r>
            <a:r>
              <a:rPr sz="1600" spc="-10" dirty="0">
                <a:solidFill>
                  <a:srgbClr val="1C1C1C"/>
                </a:solidFill>
                <a:latin typeface="Arial"/>
                <a:cs typeface="Arial"/>
              </a:rPr>
              <a:t>drying </a:t>
            </a:r>
            <a:r>
              <a:rPr sz="1600" spc="-5" dirty="0">
                <a:solidFill>
                  <a:srgbClr val="1C1C1C"/>
                </a:solidFill>
                <a:latin typeface="Arial"/>
                <a:cs typeface="Arial"/>
              </a:rPr>
              <a:t>large towels and</a:t>
            </a:r>
            <a:r>
              <a:rPr sz="1600" spc="60" dirty="0">
                <a:solidFill>
                  <a:srgbClr val="1C1C1C"/>
                </a:solidFill>
                <a:latin typeface="Arial"/>
                <a:cs typeface="Arial"/>
              </a:rPr>
              <a:t> </a:t>
            </a:r>
            <a:r>
              <a:rPr sz="1600" spc="-5" dirty="0">
                <a:solidFill>
                  <a:srgbClr val="1C1C1C"/>
                </a:solidFill>
                <a:latin typeface="Arial"/>
                <a:cs typeface="Arial"/>
              </a:rPr>
              <a:t>bathrobes</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Larger models can supply supplemental heat to a</a:t>
            </a:r>
            <a:r>
              <a:rPr sz="1600" spc="80"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Silent and energy efficient—heats quickly and</a:t>
            </a:r>
            <a:r>
              <a:rPr sz="1600" spc="20" dirty="0">
                <a:solidFill>
                  <a:srgbClr val="1C1C1C"/>
                </a:solidFill>
                <a:latin typeface="Arial"/>
                <a:cs typeface="Arial"/>
              </a:rPr>
              <a:t> </a:t>
            </a:r>
            <a:r>
              <a:rPr sz="1600" spc="-5" dirty="0">
                <a:solidFill>
                  <a:srgbClr val="1C1C1C"/>
                </a:solidFill>
                <a:latin typeface="Arial"/>
                <a:cs typeface="Arial"/>
              </a:rPr>
              <a:t>evenly</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Flexible design allows for unit to be installed</a:t>
            </a:r>
            <a:r>
              <a:rPr sz="1600" spc="10" dirty="0">
                <a:solidFill>
                  <a:srgbClr val="1C1C1C"/>
                </a:solidFill>
                <a:latin typeface="Arial"/>
                <a:cs typeface="Arial"/>
              </a:rPr>
              <a:t> </a:t>
            </a:r>
            <a:r>
              <a:rPr sz="1600" spc="-15" dirty="0">
                <a:solidFill>
                  <a:srgbClr val="1C1C1C"/>
                </a:solidFill>
                <a:latin typeface="Arial"/>
                <a:cs typeface="Arial"/>
              </a:rPr>
              <a:t>vertically,</a:t>
            </a:r>
            <a:endParaRPr sz="1600">
              <a:latin typeface="Arial"/>
              <a:cs typeface="Arial"/>
            </a:endParaRPr>
          </a:p>
          <a:p>
            <a:pPr marL="299085">
              <a:lnSpc>
                <a:spcPct val="100000"/>
              </a:lnSpc>
            </a:pPr>
            <a:r>
              <a:rPr sz="1600" spc="-15" dirty="0">
                <a:solidFill>
                  <a:srgbClr val="1C1C1C"/>
                </a:solidFill>
                <a:latin typeface="Arial"/>
                <a:cs typeface="Arial"/>
              </a:rPr>
              <a:t>horizontally, </a:t>
            </a:r>
            <a:r>
              <a:rPr sz="1600" spc="-5" dirty="0">
                <a:solidFill>
                  <a:srgbClr val="1C1C1C"/>
                </a:solidFill>
                <a:latin typeface="Arial"/>
                <a:cs typeface="Arial"/>
              </a:rPr>
              <a:t>or upside</a:t>
            </a:r>
            <a:r>
              <a:rPr sz="1600" spc="5" dirty="0">
                <a:solidFill>
                  <a:srgbClr val="1C1C1C"/>
                </a:solidFill>
                <a:latin typeface="Arial"/>
                <a:cs typeface="Arial"/>
              </a:rPr>
              <a:t> </a:t>
            </a:r>
            <a:r>
              <a:rPr sz="1600" spc="-10" dirty="0">
                <a:solidFill>
                  <a:srgbClr val="1C1C1C"/>
                </a:solidFill>
                <a:latin typeface="Arial"/>
                <a:cs typeface="Arial"/>
              </a:rPr>
              <a:t>down</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10" dirty="0">
                <a:solidFill>
                  <a:srgbClr val="1C1C1C"/>
                </a:solidFill>
                <a:latin typeface="Arial"/>
                <a:cs typeface="Arial"/>
              </a:rPr>
              <a:t>system</a:t>
            </a:r>
            <a:endParaRPr sz="1600">
              <a:latin typeface="Arial"/>
              <a:cs typeface="Arial"/>
            </a:endParaRPr>
          </a:p>
        </p:txBody>
      </p:sp>
      <p:sp>
        <p:nvSpPr>
          <p:cNvPr id="8" name="object 8"/>
          <p:cNvSpPr/>
          <p:nvPr/>
        </p:nvSpPr>
        <p:spPr>
          <a:xfrm>
            <a:off x="656573" y="3893575"/>
            <a:ext cx="4279121" cy="228619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981443" y="1444752"/>
            <a:ext cx="1267967" cy="1600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369052" y="3825240"/>
            <a:ext cx="1414272" cy="23469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6976871" y="3124200"/>
            <a:ext cx="1463039" cy="3048000"/>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19</a:t>
            </a:fld>
            <a:r>
              <a:rPr spc="-5" dirty="0"/>
              <a:t> </a:t>
            </a:r>
            <a:r>
              <a:rPr dirty="0"/>
              <a:t>of</a:t>
            </a:r>
            <a:r>
              <a:rPr spc="-80" dirty="0"/>
              <a:t> </a:t>
            </a:r>
            <a:r>
              <a:rPr spc="-5" dirty="0"/>
              <a:t>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85" dirty="0">
                <a:solidFill>
                  <a:srgbClr val="7E7E7E"/>
                </a:solidFill>
                <a:latin typeface="Arial"/>
                <a:cs typeface="Arial"/>
                <a:hlinkClick r:id="rId2"/>
              </a:rPr>
              <a:t> </a:t>
            </a:r>
            <a:r>
              <a:rPr sz="1000" spc="-5" dirty="0">
                <a:solidFill>
                  <a:srgbClr val="7E7E7E"/>
                </a:solidFill>
                <a:latin typeface="Arial"/>
                <a:cs typeface="Arial"/>
                <a:hlinkClick r:id="rId2"/>
              </a:rPr>
              <a:t>Sponsor</a:t>
            </a:r>
            <a:endParaRPr sz="1000">
              <a:latin typeface="Arial"/>
              <a:cs typeface="Arial"/>
            </a:endParaRPr>
          </a:p>
        </p:txBody>
      </p:sp>
      <p:sp>
        <p:nvSpPr>
          <p:cNvPr id="3" name="object 3"/>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Ask an</a:t>
            </a:r>
            <a:r>
              <a:rPr sz="1000" spc="-75" dirty="0">
                <a:solidFill>
                  <a:srgbClr val="7E7E7E"/>
                </a:solidFill>
                <a:latin typeface="Arial"/>
                <a:cs typeface="Arial"/>
                <a:hlinkClick r:id="rId3"/>
              </a:rPr>
              <a:t> </a:t>
            </a:r>
            <a:r>
              <a:rPr sz="1000" spc="-5" dirty="0">
                <a:solidFill>
                  <a:srgbClr val="7E7E7E"/>
                </a:solidFill>
                <a:latin typeface="Arial"/>
                <a:cs typeface="Arial"/>
                <a:hlinkClick r:id="rId3"/>
              </a:rPr>
              <a:t>Expert</a:t>
            </a:r>
            <a:endParaRPr sz="1000">
              <a:latin typeface="Arial"/>
              <a:cs typeface="Arial"/>
            </a:endParaRPr>
          </a:p>
        </p:txBody>
      </p:sp>
      <p:sp>
        <p:nvSpPr>
          <p:cNvPr id="4" name="object 4"/>
          <p:cNvSpPr/>
          <p:nvPr/>
        </p:nvSpPr>
        <p:spPr>
          <a:xfrm>
            <a:off x="457962" y="1197863"/>
            <a:ext cx="8229600" cy="4419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0900" y="106172"/>
            <a:ext cx="3371215" cy="62103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5"/>
              </a:rPr>
              <a:t>About the</a:t>
            </a:r>
            <a:r>
              <a:rPr sz="1000" spc="-25" dirty="0">
                <a:solidFill>
                  <a:srgbClr val="7E7E7E"/>
                </a:solidFill>
                <a:latin typeface="Arial"/>
                <a:cs typeface="Arial"/>
                <a:hlinkClick r:id="rId5"/>
              </a:rPr>
              <a:t> </a:t>
            </a:r>
            <a:r>
              <a:rPr sz="1000" spc="-5" dirty="0">
                <a:solidFill>
                  <a:srgbClr val="7E7E7E"/>
                </a:solidFill>
                <a:latin typeface="Arial"/>
                <a:cs typeface="Arial"/>
                <a:hlinkClick r:id="rId5"/>
              </a:rPr>
              <a:t>Instructor</a:t>
            </a:r>
            <a:endParaRPr sz="1000">
              <a:latin typeface="Arial"/>
              <a:cs typeface="Arial"/>
            </a:endParaRPr>
          </a:p>
          <a:p>
            <a:pPr marL="20955">
              <a:lnSpc>
                <a:spcPct val="100000"/>
              </a:lnSpc>
              <a:spcBef>
                <a:spcPts val="135"/>
              </a:spcBef>
            </a:pPr>
            <a:r>
              <a:rPr sz="2800" spc="-5" dirty="0">
                <a:solidFill>
                  <a:srgbClr val="343434"/>
                </a:solidFill>
                <a:latin typeface="Arial"/>
                <a:cs typeface="Arial"/>
              </a:rPr>
              <a:t>Heated </a:t>
            </a:r>
            <a:r>
              <a:rPr sz="2800" spc="-70" dirty="0">
                <a:solidFill>
                  <a:srgbClr val="343434"/>
                </a:solidFill>
                <a:latin typeface="Arial"/>
                <a:cs typeface="Arial"/>
              </a:rPr>
              <a:t>Towel</a:t>
            </a:r>
            <a:r>
              <a:rPr sz="2800" spc="-45" dirty="0">
                <a:solidFill>
                  <a:srgbClr val="343434"/>
                </a:solidFill>
                <a:latin typeface="Arial"/>
                <a:cs typeface="Arial"/>
              </a:rPr>
              <a:t> </a:t>
            </a:r>
            <a:r>
              <a:rPr sz="2800" spc="-5" dirty="0">
                <a:solidFill>
                  <a:srgbClr val="343434"/>
                </a:solidFill>
                <a:latin typeface="Arial"/>
                <a:cs typeface="Arial"/>
              </a:rPr>
              <a:t>Racks:</a:t>
            </a:r>
            <a:endParaRPr sz="2800">
              <a:latin typeface="Arial"/>
              <a:cs typeface="Arial"/>
            </a:endParaRPr>
          </a:p>
        </p:txBody>
      </p:sp>
      <p:sp>
        <p:nvSpPr>
          <p:cNvPr id="6" name="object 6"/>
          <p:cNvSpPr txBox="1"/>
          <p:nvPr/>
        </p:nvSpPr>
        <p:spPr>
          <a:xfrm>
            <a:off x="459740" y="702310"/>
            <a:ext cx="6297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Design and Function </a:t>
            </a:r>
            <a:r>
              <a:rPr sz="2800" dirty="0">
                <a:solidFill>
                  <a:srgbClr val="343434"/>
                </a:solidFill>
                <a:latin typeface="Arial"/>
                <a:cs typeface="Arial"/>
              </a:rPr>
              <a:t>for Interior Spaces</a:t>
            </a:r>
            <a:endParaRPr sz="2800">
              <a:latin typeface="Arial"/>
              <a:cs typeface="Arial"/>
            </a:endParaRPr>
          </a:p>
        </p:txBody>
      </p:sp>
      <p:sp>
        <p:nvSpPr>
          <p:cNvPr id="7" name="object 7"/>
          <p:cNvSpPr txBox="1"/>
          <p:nvPr/>
        </p:nvSpPr>
        <p:spPr>
          <a:xfrm>
            <a:off x="444500" y="1491742"/>
            <a:ext cx="7567930" cy="513080"/>
          </a:xfrm>
          <a:prstGeom prst="rect">
            <a:avLst/>
          </a:prstGeom>
        </p:spPr>
        <p:txBody>
          <a:bodyPr vert="horz" wrap="square" lIns="0" tIns="12065" rIns="0" bIns="0" rtlCol="0">
            <a:spAutoFit/>
          </a:bodyPr>
          <a:lstStyle/>
          <a:p>
            <a:pPr marL="12700" marR="5080">
              <a:lnSpc>
                <a:spcPct val="100000"/>
              </a:lnSpc>
              <a:spcBef>
                <a:spcPts val="95"/>
              </a:spcBef>
            </a:pPr>
            <a:r>
              <a:rPr sz="1600" spc="-95" dirty="0">
                <a:solidFill>
                  <a:srgbClr val="1C1C1C"/>
                </a:solidFill>
                <a:latin typeface="Arial"/>
                <a:cs typeface="Arial"/>
              </a:rPr>
              <a:t>To </a:t>
            </a:r>
            <a:r>
              <a:rPr sz="1600" spc="-5" dirty="0">
                <a:solidFill>
                  <a:srgbClr val="1C1C1C"/>
                </a:solidFill>
                <a:latin typeface="Arial"/>
                <a:cs typeface="Arial"/>
              </a:rPr>
              <a:t>ensure the current status of this course, including relevant association approvals,  please view the course details</a:t>
            </a:r>
            <a:r>
              <a:rPr sz="1600" spc="10" dirty="0">
                <a:solidFill>
                  <a:srgbClr val="1C1C1C"/>
                </a:solidFill>
                <a:latin typeface="Arial"/>
                <a:cs typeface="Arial"/>
              </a:rPr>
              <a:t> </a:t>
            </a:r>
            <a:r>
              <a:rPr sz="1600" u="heavy" spc="-5" dirty="0">
                <a:solidFill>
                  <a:srgbClr val="0000FF"/>
                </a:solidFill>
                <a:uFill>
                  <a:solidFill>
                    <a:srgbClr val="0000FF"/>
                  </a:solidFill>
                </a:uFill>
                <a:latin typeface="Arial"/>
                <a:cs typeface="Arial"/>
                <a:hlinkClick r:id="rId6"/>
              </a:rPr>
              <a:t>here</a:t>
            </a:r>
            <a:r>
              <a:rPr sz="1600" spc="-5" dirty="0">
                <a:solidFill>
                  <a:srgbClr val="1C1C1C"/>
                </a:solidFill>
                <a:latin typeface="Arial"/>
                <a:cs typeface="Arial"/>
              </a:rPr>
              <a:t>.</a:t>
            </a:r>
            <a:endParaRPr sz="1600">
              <a:latin typeface="Arial"/>
              <a:cs typeface="Arial"/>
            </a:endParaRPr>
          </a:p>
        </p:txBody>
      </p:sp>
      <p:sp>
        <p:nvSpPr>
          <p:cNvPr id="8" name="object 8"/>
          <p:cNvSpPr txBox="1"/>
          <p:nvPr/>
        </p:nvSpPr>
        <p:spPr>
          <a:xfrm>
            <a:off x="1602486" y="2578353"/>
            <a:ext cx="6978015" cy="3501390"/>
          </a:xfrm>
          <a:prstGeom prst="rect">
            <a:avLst/>
          </a:prstGeom>
        </p:spPr>
        <p:txBody>
          <a:bodyPr vert="horz" wrap="square" lIns="0" tIns="12700" rIns="0" bIns="0" rtlCol="0">
            <a:spAutoFit/>
          </a:bodyPr>
          <a:lstStyle/>
          <a:p>
            <a:pPr marL="12700" marR="4354195">
              <a:lnSpc>
                <a:spcPct val="100000"/>
              </a:lnSpc>
              <a:spcBef>
                <a:spcPts val="100"/>
              </a:spcBef>
            </a:pPr>
            <a:r>
              <a:rPr sz="1200" b="1" dirty="0">
                <a:solidFill>
                  <a:srgbClr val="1C1C1C"/>
                </a:solidFill>
                <a:latin typeface="Arial"/>
                <a:cs typeface="Arial"/>
              </a:rPr>
              <a:t>The </a:t>
            </a:r>
            <a:r>
              <a:rPr sz="1200" b="1" spc="-5" dirty="0">
                <a:solidFill>
                  <a:srgbClr val="1C1C1C"/>
                </a:solidFill>
                <a:latin typeface="Arial"/>
                <a:cs typeface="Arial"/>
              </a:rPr>
              <a:t>American Institute </a:t>
            </a:r>
            <a:r>
              <a:rPr sz="1200" b="1" dirty="0">
                <a:solidFill>
                  <a:srgbClr val="1C1C1C"/>
                </a:solidFill>
                <a:latin typeface="Arial"/>
                <a:cs typeface="Arial"/>
              </a:rPr>
              <a:t>of</a:t>
            </a:r>
            <a:r>
              <a:rPr sz="1200" b="1" spc="-90" dirty="0">
                <a:solidFill>
                  <a:srgbClr val="1C1C1C"/>
                </a:solidFill>
                <a:latin typeface="Arial"/>
                <a:cs typeface="Arial"/>
              </a:rPr>
              <a:t> </a:t>
            </a:r>
            <a:r>
              <a:rPr sz="1200" b="1" spc="-5" dirty="0">
                <a:solidFill>
                  <a:srgbClr val="1C1C1C"/>
                </a:solidFill>
                <a:latin typeface="Arial"/>
                <a:cs typeface="Arial"/>
              </a:rPr>
              <a:t>Architects  Course No.</a:t>
            </a:r>
            <a:r>
              <a:rPr sz="1200" b="1" spc="-45" dirty="0">
                <a:solidFill>
                  <a:srgbClr val="1C1C1C"/>
                </a:solidFill>
                <a:latin typeface="Arial"/>
                <a:cs typeface="Arial"/>
              </a:rPr>
              <a:t> </a:t>
            </a:r>
            <a:r>
              <a:rPr sz="1200" b="1" spc="-10" dirty="0">
                <a:solidFill>
                  <a:srgbClr val="1C1C1C"/>
                </a:solidFill>
                <a:latin typeface="Arial"/>
                <a:cs typeface="Arial"/>
              </a:rPr>
              <a:t>AEC1348</a:t>
            </a:r>
            <a:endParaRPr sz="1200">
              <a:latin typeface="Arial"/>
              <a:cs typeface="Arial"/>
            </a:endParaRPr>
          </a:p>
          <a:p>
            <a:pPr marL="12700">
              <a:lnSpc>
                <a:spcPct val="100000"/>
              </a:lnSpc>
            </a:pPr>
            <a:r>
              <a:rPr sz="1200" b="1" dirty="0">
                <a:solidFill>
                  <a:srgbClr val="1C1C1C"/>
                </a:solidFill>
                <a:latin typeface="Arial"/>
                <a:cs typeface="Arial"/>
              </a:rPr>
              <a:t>This </a:t>
            </a:r>
            <a:r>
              <a:rPr sz="1200" b="1" spc="-5" dirty="0">
                <a:solidFill>
                  <a:srgbClr val="1C1C1C"/>
                </a:solidFill>
                <a:latin typeface="Arial"/>
                <a:cs typeface="Arial"/>
              </a:rPr>
              <a:t>program </a:t>
            </a:r>
            <a:r>
              <a:rPr sz="1200" b="1" dirty="0">
                <a:solidFill>
                  <a:srgbClr val="1C1C1C"/>
                </a:solidFill>
                <a:latin typeface="Arial"/>
                <a:cs typeface="Arial"/>
              </a:rPr>
              <a:t>qualifies </a:t>
            </a:r>
            <a:r>
              <a:rPr sz="1200" b="1" spc="-5" dirty="0">
                <a:solidFill>
                  <a:srgbClr val="1C1C1C"/>
                </a:solidFill>
                <a:latin typeface="Arial"/>
                <a:cs typeface="Arial"/>
              </a:rPr>
              <a:t>for </a:t>
            </a:r>
            <a:r>
              <a:rPr sz="1200" b="1" dirty="0">
                <a:solidFill>
                  <a:srgbClr val="1C1C1C"/>
                </a:solidFill>
                <a:latin typeface="Arial"/>
                <a:cs typeface="Arial"/>
              </a:rPr>
              <a:t>1.0 </a:t>
            </a:r>
            <a:r>
              <a:rPr sz="1200" b="1" spc="-5" dirty="0">
                <a:solidFill>
                  <a:srgbClr val="1C1C1C"/>
                </a:solidFill>
                <a:latin typeface="Arial"/>
                <a:cs typeface="Arial"/>
              </a:rPr>
              <a:t>LU/HSW</a:t>
            </a:r>
            <a:r>
              <a:rPr sz="1200" b="1" spc="-15" dirty="0">
                <a:solidFill>
                  <a:srgbClr val="1C1C1C"/>
                </a:solidFill>
                <a:latin typeface="Arial"/>
                <a:cs typeface="Arial"/>
              </a:rPr>
              <a:t> </a:t>
            </a:r>
            <a:r>
              <a:rPr sz="1200" b="1" dirty="0">
                <a:solidFill>
                  <a:srgbClr val="1C1C1C"/>
                </a:solidFill>
                <a:latin typeface="Arial"/>
                <a:cs typeface="Arial"/>
              </a:rPr>
              <a:t>Hour</a:t>
            </a:r>
            <a:endParaRPr sz="1200">
              <a:latin typeface="Arial"/>
              <a:cs typeface="Arial"/>
            </a:endParaRPr>
          </a:p>
          <a:p>
            <a:pPr marL="12700">
              <a:lnSpc>
                <a:spcPct val="100000"/>
              </a:lnSpc>
            </a:pPr>
            <a:r>
              <a:rPr sz="1200" b="1" spc="-5" dirty="0">
                <a:solidFill>
                  <a:srgbClr val="1C1C1C"/>
                </a:solidFill>
                <a:latin typeface="Arial"/>
                <a:cs typeface="Arial"/>
              </a:rPr>
              <a:t>Course </a:t>
            </a:r>
            <a:r>
              <a:rPr sz="1200" b="1" dirty="0">
                <a:solidFill>
                  <a:srgbClr val="1C1C1C"/>
                </a:solidFill>
                <a:latin typeface="Arial"/>
                <a:cs typeface="Arial"/>
              </a:rPr>
              <a:t>Expiry </a:t>
            </a:r>
            <a:r>
              <a:rPr sz="1200" b="1" spc="-5" dirty="0">
                <a:solidFill>
                  <a:srgbClr val="1C1C1C"/>
                </a:solidFill>
                <a:latin typeface="Arial"/>
                <a:cs typeface="Arial"/>
              </a:rPr>
              <a:t>Date:</a:t>
            </a:r>
            <a:r>
              <a:rPr sz="1200" b="1" spc="-40" dirty="0">
                <a:solidFill>
                  <a:srgbClr val="1C1C1C"/>
                </a:solidFill>
                <a:latin typeface="Arial"/>
                <a:cs typeface="Arial"/>
              </a:rPr>
              <a:t> </a:t>
            </a:r>
            <a:r>
              <a:rPr sz="1200" b="1" spc="-5" dirty="0">
                <a:solidFill>
                  <a:srgbClr val="1C1C1C"/>
                </a:solidFill>
                <a:latin typeface="Arial"/>
                <a:cs typeface="Arial"/>
              </a:rPr>
              <a:t>12/05/2022</a:t>
            </a:r>
            <a:endParaRPr sz="1200">
              <a:latin typeface="Arial"/>
              <a:cs typeface="Arial"/>
            </a:endParaRPr>
          </a:p>
          <a:p>
            <a:pPr>
              <a:lnSpc>
                <a:spcPct val="100000"/>
              </a:lnSpc>
              <a:spcBef>
                <a:spcPts val="5"/>
              </a:spcBef>
            </a:pPr>
            <a:endParaRPr sz="1250">
              <a:latin typeface="Arial"/>
              <a:cs typeface="Arial"/>
            </a:endParaRPr>
          </a:p>
          <a:p>
            <a:pPr marL="12700" marR="235585">
              <a:lnSpc>
                <a:spcPct val="100000"/>
              </a:lnSpc>
            </a:pPr>
            <a:r>
              <a:rPr sz="1200" spc="-5" dirty="0">
                <a:solidFill>
                  <a:srgbClr val="1C1C1C"/>
                </a:solidFill>
                <a:latin typeface="Arial"/>
                <a:cs typeface="Arial"/>
              </a:rPr>
              <a:t>AEC Daily Corporation is a registered provider </a:t>
            </a:r>
            <a:r>
              <a:rPr sz="1200" dirty="0">
                <a:solidFill>
                  <a:srgbClr val="1C1C1C"/>
                </a:solidFill>
                <a:latin typeface="Arial"/>
                <a:cs typeface="Arial"/>
              </a:rPr>
              <a:t>of </a:t>
            </a:r>
            <a:r>
              <a:rPr sz="1200" spc="-5" dirty="0">
                <a:solidFill>
                  <a:srgbClr val="1C1C1C"/>
                </a:solidFill>
                <a:latin typeface="Arial"/>
                <a:cs typeface="Arial"/>
              </a:rPr>
              <a:t>AIA-approved continuing education under Provider  </a:t>
            </a:r>
            <a:r>
              <a:rPr sz="1200" dirty="0">
                <a:solidFill>
                  <a:srgbClr val="1C1C1C"/>
                </a:solidFill>
                <a:latin typeface="Arial"/>
                <a:cs typeface="Arial"/>
              </a:rPr>
              <a:t>Number </a:t>
            </a:r>
            <a:r>
              <a:rPr sz="1200" spc="-5" dirty="0">
                <a:solidFill>
                  <a:srgbClr val="1C1C1C"/>
                </a:solidFill>
                <a:latin typeface="Arial"/>
                <a:cs typeface="Arial"/>
              </a:rPr>
              <a:t>J624. All registered </a:t>
            </a:r>
            <a:r>
              <a:rPr sz="1200" dirty="0">
                <a:solidFill>
                  <a:srgbClr val="1C1C1C"/>
                </a:solidFill>
                <a:latin typeface="Arial"/>
                <a:cs typeface="Arial"/>
              </a:rPr>
              <a:t>AIA CES </a:t>
            </a:r>
            <a:r>
              <a:rPr sz="1200" spc="-5" dirty="0">
                <a:solidFill>
                  <a:srgbClr val="1C1C1C"/>
                </a:solidFill>
                <a:latin typeface="Arial"/>
                <a:cs typeface="Arial"/>
              </a:rPr>
              <a:t>Providers </a:t>
            </a:r>
            <a:r>
              <a:rPr sz="1200" dirty="0">
                <a:solidFill>
                  <a:srgbClr val="1C1C1C"/>
                </a:solidFill>
                <a:latin typeface="Arial"/>
                <a:cs typeface="Arial"/>
              </a:rPr>
              <a:t>must comply </a:t>
            </a:r>
            <a:r>
              <a:rPr sz="1200" spc="-5" dirty="0">
                <a:solidFill>
                  <a:srgbClr val="1C1C1C"/>
                </a:solidFill>
                <a:latin typeface="Arial"/>
                <a:cs typeface="Arial"/>
              </a:rPr>
              <a:t>with </a:t>
            </a:r>
            <a:r>
              <a:rPr sz="1200" dirty="0">
                <a:solidFill>
                  <a:srgbClr val="1C1C1C"/>
                </a:solidFill>
                <a:latin typeface="Arial"/>
                <a:cs typeface="Arial"/>
              </a:rPr>
              <a:t>the AIA </a:t>
            </a:r>
            <a:r>
              <a:rPr sz="1200" spc="-5" dirty="0">
                <a:solidFill>
                  <a:srgbClr val="1C1C1C"/>
                </a:solidFill>
                <a:latin typeface="Arial"/>
                <a:cs typeface="Arial"/>
              </a:rPr>
              <a:t>Standards </a:t>
            </a:r>
            <a:r>
              <a:rPr sz="1200" dirty="0">
                <a:solidFill>
                  <a:srgbClr val="1C1C1C"/>
                </a:solidFill>
                <a:latin typeface="Arial"/>
                <a:cs typeface="Arial"/>
              </a:rPr>
              <a:t>for </a:t>
            </a:r>
            <a:r>
              <a:rPr sz="1200" spc="-5" dirty="0">
                <a:solidFill>
                  <a:srgbClr val="1C1C1C"/>
                </a:solidFill>
                <a:latin typeface="Arial"/>
                <a:cs typeface="Arial"/>
              </a:rPr>
              <a:t>Continuing  Education Programs. Any questions or concerns about </a:t>
            </a:r>
            <a:r>
              <a:rPr sz="1200" dirty="0">
                <a:solidFill>
                  <a:srgbClr val="1C1C1C"/>
                </a:solidFill>
                <a:latin typeface="Arial"/>
                <a:cs typeface="Arial"/>
              </a:rPr>
              <a:t>this </a:t>
            </a:r>
            <a:r>
              <a:rPr sz="1200" spc="-5" dirty="0">
                <a:solidFill>
                  <a:srgbClr val="1C1C1C"/>
                </a:solidFill>
                <a:latin typeface="Arial"/>
                <a:cs typeface="Arial"/>
              </a:rPr>
              <a:t>provider or this </a:t>
            </a:r>
            <a:r>
              <a:rPr sz="1200" dirty="0">
                <a:solidFill>
                  <a:srgbClr val="1C1C1C"/>
                </a:solidFill>
                <a:latin typeface="Arial"/>
                <a:cs typeface="Arial"/>
              </a:rPr>
              <a:t>learning </a:t>
            </a:r>
            <a:r>
              <a:rPr sz="1200" spc="-5" dirty="0">
                <a:solidFill>
                  <a:srgbClr val="1C1C1C"/>
                </a:solidFill>
                <a:latin typeface="Arial"/>
                <a:cs typeface="Arial"/>
              </a:rPr>
              <a:t>program </a:t>
            </a:r>
            <a:r>
              <a:rPr sz="1200" dirty="0">
                <a:solidFill>
                  <a:srgbClr val="1C1C1C"/>
                </a:solidFill>
                <a:latin typeface="Arial"/>
                <a:cs typeface="Arial"/>
              </a:rPr>
              <a:t>may be  sent</a:t>
            </a:r>
            <a:r>
              <a:rPr sz="1200" spc="-10" dirty="0">
                <a:solidFill>
                  <a:srgbClr val="1C1C1C"/>
                </a:solidFill>
                <a:latin typeface="Arial"/>
                <a:cs typeface="Arial"/>
              </a:rPr>
              <a:t> </a:t>
            </a:r>
            <a:r>
              <a:rPr sz="1200" dirty="0">
                <a:solidFill>
                  <a:srgbClr val="1C1C1C"/>
                </a:solidFill>
                <a:latin typeface="Arial"/>
                <a:cs typeface="Arial"/>
              </a:rPr>
              <a:t>to</a:t>
            </a:r>
            <a:r>
              <a:rPr sz="1200" spc="-65" dirty="0">
                <a:solidFill>
                  <a:srgbClr val="1C1C1C"/>
                </a:solidFill>
                <a:latin typeface="Arial"/>
                <a:cs typeface="Arial"/>
              </a:rPr>
              <a:t> </a:t>
            </a:r>
            <a:r>
              <a:rPr sz="1200" dirty="0">
                <a:solidFill>
                  <a:srgbClr val="1C1C1C"/>
                </a:solidFill>
                <a:latin typeface="Arial"/>
                <a:cs typeface="Arial"/>
              </a:rPr>
              <a:t>AIA</a:t>
            </a:r>
            <a:r>
              <a:rPr sz="1200" spc="-65" dirty="0">
                <a:solidFill>
                  <a:srgbClr val="1C1C1C"/>
                </a:solidFill>
                <a:latin typeface="Arial"/>
                <a:cs typeface="Arial"/>
              </a:rPr>
              <a:t> </a:t>
            </a:r>
            <a:r>
              <a:rPr sz="1200" dirty="0">
                <a:solidFill>
                  <a:srgbClr val="1C1C1C"/>
                </a:solidFill>
                <a:latin typeface="Arial"/>
                <a:cs typeface="Arial"/>
              </a:rPr>
              <a:t>CES</a:t>
            </a:r>
            <a:r>
              <a:rPr sz="1200" spc="-10" dirty="0">
                <a:solidFill>
                  <a:srgbClr val="1C1C1C"/>
                </a:solidFill>
                <a:latin typeface="Arial"/>
                <a:cs typeface="Arial"/>
              </a:rPr>
              <a:t> </a:t>
            </a:r>
            <a:r>
              <a:rPr sz="1200" spc="-5" dirty="0">
                <a:solidFill>
                  <a:srgbClr val="1C1C1C"/>
                </a:solidFill>
                <a:latin typeface="Arial"/>
                <a:cs typeface="Arial"/>
              </a:rPr>
              <a:t>(</a:t>
            </a:r>
            <a:r>
              <a:rPr sz="1200" u="sng" spc="-5" dirty="0">
                <a:solidFill>
                  <a:srgbClr val="0000FF"/>
                </a:solidFill>
                <a:uFill>
                  <a:solidFill>
                    <a:srgbClr val="0000FF"/>
                  </a:solidFill>
                </a:uFill>
                <a:latin typeface="Arial"/>
                <a:cs typeface="Arial"/>
                <a:hlinkClick r:id="rId7"/>
              </a:rPr>
              <a:t>cessupport@aia.org</a:t>
            </a:r>
            <a:r>
              <a:rPr sz="1200" spc="-35" dirty="0">
                <a:solidFill>
                  <a:srgbClr val="0000FF"/>
                </a:solidFill>
                <a:latin typeface="Arial"/>
                <a:cs typeface="Arial"/>
                <a:hlinkClick r:id="rId7"/>
              </a:rPr>
              <a:t> </a:t>
            </a:r>
            <a:r>
              <a:rPr sz="1200" spc="-5" dirty="0">
                <a:solidFill>
                  <a:srgbClr val="1C1C1C"/>
                </a:solidFill>
                <a:latin typeface="Arial"/>
                <a:cs typeface="Arial"/>
              </a:rPr>
              <a:t>or</a:t>
            </a:r>
            <a:r>
              <a:rPr sz="1200" dirty="0">
                <a:solidFill>
                  <a:srgbClr val="1C1C1C"/>
                </a:solidFill>
                <a:latin typeface="Arial"/>
                <a:cs typeface="Arial"/>
              </a:rPr>
              <a:t> </a:t>
            </a:r>
            <a:r>
              <a:rPr sz="1200" spc="-5" dirty="0">
                <a:solidFill>
                  <a:srgbClr val="1C1C1C"/>
                </a:solidFill>
                <a:latin typeface="Arial"/>
                <a:cs typeface="Arial"/>
              </a:rPr>
              <a:t>(800)</a:t>
            </a:r>
            <a:r>
              <a:rPr sz="1200" spc="-85" dirty="0">
                <a:solidFill>
                  <a:srgbClr val="1C1C1C"/>
                </a:solidFill>
                <a:latin typeface="Arial"/>
                <a:cs typeface="Arial"/>
              </a:rPr>
              <a:t> </a:t>
            </a:r>
            <a:r>
              <a:rPr sz="1200" dirty="0">
                <a:solidFill>
                  <a:srgbClr val="1C1C1C"/>
                </a:solidFill>
                <a:latin typeface="Arial"/>
                <a:cs typeface="Arial"/>
              </a:rPr>
              <a:t>AIA</a:t>
            </a:r>
            <a:r>
              <a:rPr sz="1200" spc="-65" dirty="0">
                <a:solidFill>
                  <a:srgbClr val="1C1C1C"/>
                </a:solidFill>
                <a:latin typeface="Arial"/>
                <a:cs typeface="Arial"/>
              </a:rPr>
              <a:t> </a:t>
            </a:r>
            <a:r>
              <a:rPr sz="1200" spc="-5" dirty="0">
                <a:solidFill>
                  <a:srgbClr val="1C1C1C"/>
                </a:solidFill>
                <a:latin typeface="Arial"/>
                <a:cs typeface="Arial"/>
              </a:rPr>
              <a:t>3837,</a:t>
            </a:r>
            <a:r>
              <a:rPr sz="1200" spc="-35" dirty="0">
                <a:solidFill>
                  <a:srgbClr val="1C1C1C"/>
                </a:solidFill>
                <a:latin typeface="Arial"/>
                <a:cs typeface="Arial"/>
              </a:rPr>
              <a:t> </a:t>
            </a:r>
            <a:r>
              <a:rPr sz="1200" dirty="0">
                <a:solidFill>
                  <a:srgbClr val="1C1C1C"/>
                </a:solidFill>
                <a:latin typeface="Arial"/>
                <a:cs typeface="Arial"/>
              </a:rPr>
              <a:t>Option</a:t>
            </a:r>
            <a:r>
              <a:rPr sz="1200" spc="-20" dirty="0">
                <a:solidFill>
                  <a:srgbClr val="1C1C1C"/>
                </a:solidFill>
                <a:latin typeface="Arial"/>
                <a:cs typeface="Arial"/>
              </a:rPr>
              <a:t> </a:t>
            </a:r>
            <a:r>
              <a:rPr sz="1200" dirty="0">
                <a:solidFill>
                  <a:srgbClr val="1C1C1C"/>
                </a:solidFill>
                <a:latin typeface="Arial"/>
                <a:cs typeface="Arial"/>
              </a:rPr>
              <a:t>3).</a:t>
            </a:r>
            <a:endParaRPr sz="1200">
              <a:latin typeface="Arial"/>
              <a:cs typeface="Arial"/>
            </a:endParaRPr>
          </a:p>
          <a:p>
            <a:pPr>
              <a:lnSpc>
                <a:spcPct val="100000"/>
              </a:lnSpc>
              <a:spcBef>
                <a:spcPts val="5"/>
              </a:spcBef>
            </a:pPr>
            <a:endParaRPr sz="1250">
              <a:latin typeface="Arial"/>
              <a:cs typeface="Arial"/>
            </a:endParaRPr>
          </a:p>
          <a:p>
            <a:pPr marL="12700" marR="5080">
              <a:lnSpc>
                <a:spcPct val="100000"/>
              </a:lnSpc>
            </a:pPr>
            <a:r>
              <a:rPr sz="1200" dirty="0">
                <a:solidFill>
                  <a:srgbClr val="1C1C1C"/>
                </a:solidFill>
                <a:latin typeface="Arial"/>
                <a:cs typeface="Arial"/>
              </a:rPr>
              <a:t>This</a:t>
            </a:r>
            <a:r>
              <a:rPr sz="1200" spc="-10" dirty="0">
                <a:solidFill>
                  <a:srgbClr val="1C1C1C"/>
                </a:solidFill>
                <a:latin typeface="Arial"/>
                <a:cs typeface="Arial"/>
              </a:rPr>
              <a:t> </a:t>
            </a:r>
            <a:r>
              <a:rPr sz="1200" dirty="0">
                <a:solidFill>
                  <a:srgbClr val="1C1C1C"/>
                </a:solidFill>
                <a:latin typeface="Arial"/>
                <a:cs typeface="Arial"/>
              </a:rPr>
              <a:t>learning</a:t>
            </a:r>
            <a:r>
              <a:rPr sz="1200" spc="-35" dirty="0">
                <a:solidFill>
                  <a:srgbClr val="1C1C1C"/>
                </a:solidFill>
                <a:latin typeface="Arial"/>
                <a:cs typeface="Arial"/>
              </a:rPr>
              <a:t> </a:t>
            </a:r>
            <a:r>
              <a:rPr sz="1200" spc="-5" dirty="0">
                <a:solidFill>
                  <a:srgbClr val="1C1C1C"/>
                </a:solidFill>
                <a:latin typeface="Arial"/>
                <a:cs typeface="Arial"/>
              </a:rPr>
              <a:t>program is</a:t>
            </a:r>
            <a:r>
              <a:rPr sz="1200" spc="10" dirty="0">
                <a:solidFill>
                  <a:srgbClr val="1C1C1C"/>
                </a:solidFill>
                <a:latin typeface="Arial"/>
                <a:cs typeface="Arial"/>
              </a:rPr>
              <a:t> </a:t>
            </a:r>
            <a:r>
              <a:rPr sz="1200" spc="-5" dirty="0">
                <a:solidFill>
                  <a:srgbClr val="1C1C1C"/>
                </a:solidFill>
                <a:latin typeface="Arial"/>
                <a:cs typeface="Arial"/>
              </a:rPr>
              <a:t>registered</a:t>
            </a:r>
            <a:r>
              <a:rPr sz="1200" spc="-10" dirty="0">
                <a:solidFill>
                  <a:srgbClr val="1C1C1C"/>
                </a:solidFill>
                <a:latin typeface="Arial"/>
                <a:cs typeface="Arial"/>
              </a:rPr>
              <a:t> </a:t>
            </a:r>
            <a:r>
              <a:rPr sz="1200" spc="-5" dirty="0">
                <a:solidFill>
                  <a:srgbClr val="1C1C1C"/>
                </a:solidFill>
                <a:latin typeface="Arial"/>
                <a:cs typeface="Arial"/>
              </a:rPr>
              <a:t>with</a:t>
            </a:r>
            <a:r>
              <a:rPr sz="1200" spc="-65" dirty="0">
                <a:solidFill>
                  <a:srgbClr val="1C1C1C"/>
                </a:solidFill>
                <a:latin typeface="Arial"/>
                <a:cs typeface="Arial"/>
              </a:rPr>
              <a:t> </a:t>
            </a:r>
            <a:r>
              <a:rPr sz="1200" dirty="0">
                <a:solidFill>
                  <a:srgbClr val="1C1C1C"/>
                </a:solidFill>
                <a:latin typeface="Arial"/>
                <a:cs typeface="Arial"/>
              </a:rPr>
              <a:t>AIA</a:t>
            </a:r>
            <a:r>
              <a:rPr sz="1200" spc="-45" dirty="0">
                <a:solidFill>
                  <a:srgbClr val="1C1C1C"/>
                </a:solidFill>
                <a:latin typeface="Arial"/>
                <a:cs typeface="Arial"/>
              </a:rPr>
              <a:t> </a:t>
            </a:r>
            <a:r>
              <a:rPr sz="1200" spc="-5" dirty="0">
                <a:solidFill>
                  <a:srgbClr val="1C1C1C"/>
                </a:solidFill>
                <a:latin typeface="Arial"/>
                <a:cs typeface="Arial"/>
              </a:rPr>
              <a:t>CES</a:t>
            </a:r>
            <a:r>
              <a:rPr sz="1200" dirty="0">
                <a:solidFill>
                  <a:srgbClr val="1C1C1C"/>
                </a:solidFill>
                <a:latin typeface="Arial"/>
                <a:cs typeface="Arial"/>
              </a:rPr>
              <a:t> for</a:t>
            </a:r>
            <a:r>
              <a:rPr sz="1200" spc="-10" dirty="0">
                <a:solidFill>
                  <a:srgbClr val="1C1C1C"/>
                </a:solidFill>
                <a:latin typeface="Arial"/>
                <a:cs typeface="Arial"/>
              </a:rPr>
              <a:t> </a:t>
            </a:r>
            <a:r>
              <a:rPr sz="1200" spc="-5" dirty="0">
                <a:solidFill>
                  <a:srgbClr val="1C1C1C"/>
                </a:solidFill>
                <a:latin typeface="Arial"/>
                <a:cs typeface="Arial"/>
              </a:rPr>
              <a:t>continuing</a:t>
            </a:r>
            <a:r>
              <a:rPr sz="1200" spc="-30" dirty="0">
                <a:solidFill>
                  <a:srgbClr val="1C1C1C"/>
                </a:solidFill>
                <a:latin typeface="Arial"/>
                <a:cs typeface="Arial"/>
              </a:rPr>
              <a:t> </a:t>
            </a:r>
            <a:r>
              <a:rPr sz="1200" spc="-5" dirty="0">
                <a:solidFill>
                  <a:srgbClr val="1C1C1C"/>
                </a:solidFill>
                <a:latin typeface="Arial"/>
                <a:cs typeface="Arial"/>
              </a:rPr>
              <a:t>professional</a:t>
            </a:r>
            <a:r>
              <a:rPr sz="1200" spc="-30" dirty="0">
                <a:solidFill>
                  <a:srgbClr val="1C1C1C"/>
                </a:solidFill>
                <a:latin typeface="Arial"/>
                <a:cs typeface="Arial"/>
              </a:rPr>
              <a:t> </a:t>
            </a:r>
            <a:r>
              <a:rPr sz="1200" spc="-5" dirty="0">
                <a:solidFill>
                  <a:srgbClr val="1C1C1C"/>
                </a:solidFill>
                <a:latin typeface="Arial"/>
                <a:cs typeface="Arial"/>
              </a:rPr>
              <a:t>education.</a:t>
            </a:r>
            <a:r>
              <a:rPr sz="1200" spc="-100" dirty="0">
                <a:solidFill>
                  <a:srgbClr val="1C1C1C"/>
                </a:solidFill>
                <a:latin typeface="Arial"/>
                <a:cs typeface="Arial"/>
              </a:rPr>
              <a:t> </a:t>
            </a:r>
            <a:r>
              <a:rPr sz="1200" dirty="0">
                <a:solidFill>
                  <a:srgbClr val="1C1C1C"/>
                </a:solidFill>
                <a:latin typeface="Arial"/>
                <a:cs typeface="Arial"/>
              </a:rPr>
              <a:t>As</a:t>
            </a:r>
            <a:r>
              <a:rPr sz="1200" spc="10" dirty="0">
                <a:solidFill>
                  <a:srgbClr val="1C1C1C"/>
                </a:solidFill>
                <a:latin typeface="Arial"/>
                <a:cs typeface="Arial"/>
              </a:rPr>
              <a:t> </a:t>
            </a:r>
            <a:r>
              <a:rPr sz="1200" dirty="0">
                <a:solidFill>
                  <a:srgbClr val="1C1C1C"/>
                </a:solidFill>
                <a:latin typeface="Arial"/>
                <a:cs typeface="Arial"/>
              </a:rPr>
              <a:t>such, it</a:t>
            </a:r>
            <a:r>
              <a:rPr sz="1200" spc="10" dirty="0">
                <a:solidFill>
                  <a:srgbClr val="1C1C1C"/>
                </a:solidFill>
                <a:latin typeface="Arial"/>
                <a:cs typeface="Arial"/>
              </a:rPr>
              <a:t> </a:t>
            </a:r>
            <a:r>
              <a:rPr sz="1200" dirty="0">
                <a:solidFill>
                  <a:srgbClr val="1C1C1C"/>
                </a:solidFill>
                <a:latin typeface="Arial"/>
                <a:cs typeface="Arial"/>
              </a:rPr>
              <a:t>does  </a:t>
            </a:r>
            <a:r>
              <a:rPr sz="1200" spc="-5" dirty="0">
                <a:solidFill>
                  <a:srgbClr val="1C1C1C"/>
                </a:solidFill>
                <a:latin typeface="Arial"/>
                <a:cs typeface="Arial"/>
              </a:rPr>
              <a:t>not include </a:t>
            </a:r>
            <a:r>
              <a:rPr sz="1200" dirty="0">
                <a:solidFill>
                  <a:srgbClr val="1C1C1C"/>
                </a:solidFill>
                <a:latin typeface="Arial"/>
                <a:cs typeface="Arial"/>
              </a:rPr>
              <a:t>content that may be </a:t>
            </a:r>
            <a:r>
              <a:rPr sz="1200" spc="-5" dirty="0">
                <a:solidFill>
                  <a:srgbClr val="1C1C1C"/>
                </a:solidFill>
                <a:latin typeface="Arial"/>
                <a:cs typeface="Arial"/>
              </a:rPr>
              <a:t>deemed or construed </a:t>
            </a:r>
            <a:r>
              <a:rPr sz="1200" dirty="0">
                <a:solidFill>
                  <a:srgbClr val="1C1C1C"/>
                </a:solidFill>
                <a:latin typeface="Arial"/>
                <a:cs typeface="Arial"/>
              </a:rPr>
              <a:t>to be </a:t>
            </a:r>
            <a:r>
              <a:rPr sz="1200" spc="-5" dirty="0">
                <a:solidFill>
                  <a:srgbClr val="1C1C1C"/>
                </a:solidFill>
                <a:latin typeface="Arial"/>
                <a:cs typeface="Arial"/>
              </a:rPr>
              <a:t>an approval or endorsement by </a:t>
            </a:r>
            <a:r>
              <a:rPr sz="1200" dirty="0">
                <a:solidFill>
                  <a:srgbClr val="1C1C1C"/>
                </a:solidFill>
                <a:latin typeface="Arial"/>
                <a:cs typeface="Arial"/>
              </a:rPr>
              <a:t>the AIA of  </a:t>
            </a:r>
            <a:r>
              <a:rPr sz="1200" spc="-5" dirty="0">
                <a:solidFill>
                  <a:srgbClr val="1C1C1C"/>
                </a:solidFill>
                <a:latin typeface="Arial"/>
                <a:cs typeface="Arial"/>
              </a:rPr>
              <a:t>any material </a:t>
            </a:r>
            <a:r>
              <a:rPr sz="1200" dirty="0">
                <a:solidFill>
                  <a:srgbClr val="1C1C1C"/>
                </a:solidFill>
                <a:latin typeface="Arial"/>
                <a:cs typeface="Arial"/>
              </a:rPr>
              <a:t>of construction </a:t>
            </a:r>
            <a:r>
              <a:rPr sz="1200" spc="-5" dirty="0">
                <a:solidFill>
                  <a:srgbClr val="1C1C1C"/>
                </a:solidFill>
                <a:latin typeface="Arial"/>
                <a:cs typeface="Arial"/>
              </a:rPr>
              <a:t>or any </a:t>
            </a:r>
            <a:r>
              <a:rPr sz="1200" dirty="0">
                <a:solidFill>
                  <a:srgbClr val="1C1C1C"/>
                </a:solidFill>
                <a:latin typeface="Arial"/>
                <a:cs typeface="Arial"/>
              </a:rPr>
              <a:t>method or </a:t>
            </a:r>
            <a:r>
              <a:rPr sz="1200" spc="-5" dirty="0">
                <a:solidFill>
                  <a:srgbClr val="1C1C1C"/>
                </a:solidFill>
                <a:latin typeface="Arial"/>
                <a:cs typeface="Arial"/>
              </a:rPr>
              <a:t>manner </a:t>
            </a:r>
            <a:r>
              <a:rPr sz="1200" dirty="0">
                <a:solidFill>
                  <a:srgbClr val="1C1C1C"/>
                </a:solidFill>
                <a:latin typeface="Arial"/>
                <a:cs typeface="Arial"/>
              </a:rPr>
              <a:t>of </a:t>
            </a:r>
            <a:r>
              <a:rPr sz="1200" spc="-5" dirty="0">
                <a:solidFill>
                  <a:srgbClr val="1C1C1C"/>
                </a:solidFill>
                <a:latin typeface="Arial"/>
                <a:cs typeface="Arial"/>
              </a:rPr>
              <a:t>handling, using, distributing, or dealing in any  material or</a:t>
            </a:r>
            <a:r>
              <a:rPr sz="1200" spc="-40" dirty="0">
                <a:solidFill>
                  <a:srgbClr val="1C1C1C"/>
                </a:solidFill>
                <a:latin typeface="Arial"/>
                <a:cs typeface="Arial"/>
              </a:rPr>
              <a:t> </a:t>
            </a:r>
            <a:r>
              <a:rPr sz="1200" spc="-5" dirty="0">
                <a:solidFill>
                  <a:srgbClr val="1C1C1C"/>
                </a:solidFill>
                <a:latin typeface="Arial"/>
                <a:cs typeface="Arial"/>
              </a:rPr>
              <a:t>product.</a:t>
            </a:r>
            <a:endParaRPr sz="1200">
              <a:latin typeface="Arial"/>
              <a:cs typeface="Arial"/>
            </a:endParaRPr>
          </a:p>
          <a:p>
            <a:pPr>
              <a:lnSpc>
                <a:spcPct val="100000"/>
              </a:lnSpc>
            </a:pPr>
            <a:endParaRPr sz="1250">
              <a:latin typeface="Arial"/>
              <a:cs typeface="Arial"/>
            </a:endParaRPr>
          </a:p>
          <a:p>
            <a:pPr marL="12700" marR="40005">
              <a:lnSpc>
                <a:spcPct val="100000"/>
              </a:lnSpc>
            </a:pPr>
            <a:r>
              <a:rPr sz="1200" dirty="0">
                <a:solidFill>
                  <a:srgbClr val="1C1C1C"/>
                </a:solidFill>
                <a:latin typeface="Arial"/>
                <a:cs typeface="Arial"/>
              </a:rPr>
              <a:t>AIA </a:t>
            </a:r>
            <a:r>
              <a:rPr sz="1200" spc="-5" dirty="0">
                <a:solidFill>
                  <a:srgbClr val="1C1C1C"/>
                </a:solidFill>
                <a:latin typeface="Arial"/>
                <a:cs typeface="Arial"/>
              </a:rPr>
              <a:t>continuing education credit has been reviewed and approved </a:t>
            </a:r>
            <a:r>
              <a:rPr sz="1200" dirty="0">
                <a:solidFill>
                  <a:srgbClr val="1C1C1C"/>
                </a:solidFill>
                <a:latin typeface="Arial"/>
                <a:cs typeface="Arial"/>
              </a:rPr>
              <a:t>by</a:t>
            </a:r>
            <a:r>
              <a:rPr sz="1200" spc="-260" dirty="0">
                <a:solidFill>
                  <a:srgbClr val="1C1C1C"/>
                </a:solidFill>
                <a:latin typeface="Arial"/>
                <a:cs typeface="Arial"/>
              </a:rPr>
              <a:t> </a:t>
            </a:r>
            <a:r>
              <a:rPr sz="1200" dirty="0">
                <a:solidFill>
                  <a:srgbClr val="1C1C1C"/>
                </a:solidFill>
                <a:latin typeface="Arial"/>
                <a:cs typeface="Arial"/>
              </a:rPr>
              <a:t>AIA CES. </a:t>
            </a:r>
            <a:r>
              <a:rPr sz="1200" spc="-5" dirty="0">
                <a:solidFill>
                  <a:srgbClr val="1C1C1C"/>
                </a:solidFill>
                <a:latin typeface="Arial"/>
                <a:cs typeface="Arial"/>
              </a:rPr>
              <a:t>Learners </a:t>
            </a:r>
            <a:r>
              <a:rPr sz="1200" dirty="0">
                <a:solidFill>
                  <a:srgbClr val="1C1C1C"/>
                </a:solidFill>
                <a:latin typeface="Arial"/>
                <a:cs typeface="Arial"/>
              </a:rPr>
              <a:t>must </a:t>
            </a:r>
            <a:r>
              <a:rPr sz="1200" spc="-5" dirty="0">
                <a:solidFill>
                  <a:srgbClr val="1C1C1C"/>
                </a:solidFill>
                <a:latin typeface="Arial"/>
                <a:cs typeface="Arial"/>
              </a:rPr>
              <a:t>complete  </a:t>
            </a:r>
            <a:r>
              <a:rPr sz="1200" dirty="0">
                <a:solidFill>
                  <a:srgbClr val="1C1C1C"/>
                </a:solidFill>
                <a:latin typeface="Arial"/>
                <a:cs typeface="Arial"/>
              </a:rPr>
              <a:t>the </a:t>
            </a:r>
            <a:r>
              <a:rPr sz="1200" spc="-5" dirty="0">
                <a:solidFill>
                  <a:srgbClr val="1C1C1C"/>
                </a:solidFill>
                <a:latin typeface="Arial"/>
                <a:cs typeface="Arial"/>
              </a:rPr>
              <a:t>entire </a:t>
            </a:r>
            <a:r>
              <a:rPr sz="1200" dirty="0">
                <a:solidFill>
                  <a:srgbClr val="1C1C1C"/>
                </a:solidFill>
                <a:latin typeface="Arial"/>
                <a:cs typeface="Arial"/>
              </a:rPr>
              <a:t>learning </a:t>
            </a:r>
            <a:r>
              <a:rPr sz="1200" spc="-5" dirty="0">
                <a:solidFill>
                  <a:srgbClr val="1C1C1C"/>
                </a:solidFill>
                <a:latin typeface="Arial"/>
                <a:cs typeface="Arial"/>
              </a:rPr>
              <a:t>program </a:t>
            </a:r>
            <a:r>
              <a:rPr sz="1200" dirty="0">
                <a:solidFill>
                  <a:srgbClr val="1C1C1C"/>
                </a:solidFill>
                <a:latin typeface="Arial"/>
                <a:cs typeface="Arial"/>
              </a:rPr>
              <a:t>to </a:t>
            </a:r>
            <a:r>
              <a:rPr sz="1200" spc="-5" dirty="0">
                <a:solidFill>
                  <a:srgbClr val="1C1C1C"/>
                </a:solidFill>
                <a:latin typeface="Arial"/>
                <a:cs typeface="Arial"/>
              </a:rPr>
              <a:t>receive continuing education </a:t>
            </a:r>
            <a:r>
              <a:rPr sz="1200" dirty="0">
                <a:solidFill>
                  <a:srgbClr val="1C1C1C"/>
                </a:solidFill>
                <a:latin typeface="Arial"/>
                <a:cs typeface="Arial"/>
              </a:rPr>
              <a:t>credit. AIA </a:t>
            </a:r>
            <a:r>
              <a:rPr sz="1200" spc="-5" dirty="0">
                <a:solidFill>
                  <a:srgbClr val="1C1C1C"/>
                </a:solidFill>
                <a:latin typeface="Arial"/>
                <a:cs typeface="Arial"/>
              </a:rPr>
              <a:t>continuing education Learning  Units earned upon completion </a:t>
            </a:r>
            <a:r>
              <a:rPr sz="1200" dirty="0">
                <a:solidFill>
                  <a:srgbClr val="1C1C1C"/>
                </a:solidFill>
                <a:latin typeface="Arial"/>
                <a:cs typeface="Arial"/>
              </a:rPr>
              <a:t>of this </a:t>
            </a:r>
            <a:r>
              <a:rPr sz="1200" spc="-5" dirty="0">
                <a:solidFill>
                  <a:srgbClr val="1C1C1C"/>
                </a:solidFill>
                <a:latin typeface="Arial"/>
                <a:cs typeface="Arial"/>
              </a:rPr>
              <a:t>course </a:t>
            </a:r>
            <a:r>
              <a:rPr sz="1200" spc="-10" dirty="0">
                <a:solidFill>
                  <a:srgbClr val="1C1C1C"/>
                </a:solidFill>
                <a:latin typeface="Arial"/>
                <a:cs typeface="Arial"/>
              </a:rPr>
              <a:t>will </a:t>
            </a:r>
            <a:r>
              <a:rPr sz="1200" spc="-5" dirty="0">
                <a:solidFill>
                  <a:srgbClr val="1C1C1C"/>
                </a:solidFill>
                <a:latin typeface="Arial"/>
                <a:cs typeface="Arial"/>
              </a:rPr>
              <a:t>be reported </a:t>
            </a:r>
            <a:r>
              <a:rPr sz="1200" dirty="0">
                <a:solidFill>
                  <a:srgbClr val="1C1C1C"/>
                </a:solidFill>
                <a:latin typeface="Arial"/>
                <a:cs typeface="Arial"/>
              </a:rPr>
              <a:t>to AIA CES for AIA members. Certificates  of </a:t>
            </a:r>
            <a:r>
              <a:rPr sz="1200" spc="-5" dirty="0">
                <a:solidFill>
                  <a:srgbClr val="1C1C1C"/>
                </a:solidFill>
                <a:latin typeface="Arial"/>
                <a:cs typeface="Arial"/>
              </a:rPr>
              <a:t>Completion</a:t>
            </a:r>
            <a:r>
              <a:rPr sz="1200" spc="-20" dirty="0">
                <a:solidFill>
                  <a:srgbClr val="1C1C1C"/>
                </a:solidFill>
                <a:latin typeface="Arial"/>
                <a:cs typeface="Arial"/>
              </a:rPr>
              <a:t> </a:t>
            </a:r>
            <a:r>
              <a:rPr sz="1200" dirty="0">
                <a:solidFill>
                  <a:srgbClr val="1C1C1C"/>
                </a:solidFill>
                <a:latin typeface="Arial"/>
                <a:cs typeface="Arial"/>
              </a:rPr>
              <a:t>for</a:t>
            </a:r>
            <a:r>
              <a:rPr sz="1200" spc="-15" dirty="0">
                <a:solidFill>
                  <a:srgbClr val="1C1C1C"/>
                </a:solidFill>
                <a:latin typeface="Arial"/>
                <a:cs typeface="Arial"/>
              </a:rPr>
              <a:t> </a:t>
            </a:r>
            <a:r>
              <a:rPr sz="1200" spc="-5" dirty="0">
                <a:solidFill>
                  <a:srgbClr val="1C1C1C"/>
                </a:solidFill>
                <a:latin typeface="Arial"/>
                <a:cs typeface="Arial"/>
              </a:rPr>
              <a:t>both</a:t>
            </a:r>
            <a:r>
              <a:rPr sz="1200" spc="-70" dirty="0">
                <a:solidFill>
                  <a:srgbClr val="1C1C1C"/>
                </a:solidFill>
                <a:latin typeface="Arial"/>
                <a:cs typeface="Arial"/>
              </a:rPr>
              <a:t> </a:t>
            </a:r>
            <a:r>
              <a:rPr sz="1200" dirty="0">
                <a:solidFill>
                  <a:srgbClr val="1C1C1C"/>
                </a:solidFill>
                <a:latin typeface="Arial"/>
                <a:cs typeface="Arial"/>
              </a:rPr>
              <a:t>AIA</a:t>
            </a:r>
            <a:r>
              <a:rPr sz="1200" spc="-55" dirty="0">
                <a:solidFill>
                  <a:srgbClr val="1C1C1C"/>
                </a:solidFill>
                <a:latin typeface="Arial"/>
                <a:cs typeface="Arial"/>
              </a:rPr>
              <a:t> </a:t>
            </a:r>
            <a:r>
              <a:rPr sz="1200" spc="-5" dirty="0">
                <a:solidFill>
                  <a:srgbClr val="1C1C1C"/>
                </a:solidFill>
                <a:latin typeface="Arial"/>
                <a:cs typeface="Arial"/>
              </a:rPr>
              <a:t>members</a:t>
            </a:r>
            <a:r>
              <a:rPr sz="1200" spc="-15" dirty="0">
                <a:solidFill>
                  <a:srgbClr val="1C1C1C"/>
                </a:solidFill>
                <a:latin typeface="Arial"/>
                <a:cs typeface="Arial"/>
              </a:rPr>
              <a:t> </a:t>
            </a:r>
            <a:r>
              <a:rPr sz="1200" spc="-5" dirty="0">
                <a:solidFill>
                  <a:srgbClr val="1C1C1C"/>
                </a:solidFill>
                <a:latin typeface="Arial"/>
                <a:cs typeface="Arial"/>
              </a:rPr>
              <a:t>and</a:t>
            </a:r>
            <a:r>
              <a:rPr sz="1200" spc="-20" dirty="0">
                <a:solidFill>
                  <a:srgbClr val="1C1C1C"/>
                </a:solidFill>
                <a:latin typeface="Arial"/>
                <a:cs typeface="Arial"/>
              </a:rPr>
              <a:t> </a:t>
            </a:r>
            <a:r>
              <a:rPr sz="1200" dirty="0">
                <a:solidFill>
                  <a:srgbClr val="1C1C1C"/>
                </a:solidFill>
                <a:latin typeface="Arial"/>
                <a:cs typeface="Arial"/>
              </a:rPr>
              <a:t>non-AIA</a:t>
            </a:r>
            <a:r>
              <a:rPr sz="1200" spc="-70" dirty="0">
                <a:solidFill>
                  <a:srgbClr val="1C1C1C"/>
                </a:solidFill>
                <a:latin typeface="Arial"/>
                <a:cs typeface="Arial"/>
              </a:rPr>
              <a:t> </a:t>
            </a:r>
            <a:r>
              <a:rPr sz="1200" spc="-5" dirty="0">
                <a:solidFill>
                  <a:srgbClr val="1C1C1C"/>
                </a:solidFill>
                <a:latin typeface="Arial"/>
                <a:cs typeface="Arial"/>
              </a:rPr>
              <a:t>members</a:t>
            </a:r>
            <a:r>
              <a:rPr sz="1200" spc="-30" dirty="0">
                <a:solidFill>
                  <a:srgbClr val="1C1C1C"/>
                </a:solidFill>
                <a:latin typeface="Arial"/>
                <a:cs typeface="Arial"/>
              </a:rPr>
              <a:t> </a:t>
            </a:r>
            <a:r>
              <a:rPr sz="1200" spc="-5" dirty="0">
                <a:solidFill>
                  <a:srgbClr val="1C1C1C"/>
                </a:solidFill>
                <a:latin typeface="Arial"/>
                <a:cs typeface="Arial"/>
              </a:rPr>
              <a:t>are</a:t>
            </a:r>
            <a:r>
              <a:rPr sz="1200" dirty="0">
                <a:solidFill>
                  <a:srgbClr val="1C1C1C"/>
                </a:solidFill>
                <a:latin typeface="Arial"/>
                <a:cs typeface="Arial"/>
              </a:rPr>
              <a:t> </a:t>
            </a:r>
            <a:r>
              <a:rPr sz="1200" spc="-5" dirty="0">
                <a:solidFill>
                  <a:srgbClr val="1C1C1C"/>
                </a:solidFill>
                <a:latin typeface="Arial"/>
                <a:cs typeface="Arial"/>
              </a:rPr>
              <a:t>available</a:t>
            </a:r>
            <a:r>
              <a:rPr sz="1200" spc="-25" dirty="0">
                <a:solidFill>
                  <a:srgbClr val="1C1C1C"/>
                </a:solidFill>
                <a:latin typeface="Arial"/>
                <a:cs typeface="Arial"/>
              </a:rPr>
              <a:t> </a:t>
            </a:r>
            <a:r>
              <a:rPr sz="1200" spc="-5" dirty="0">
                <a:solidFill>
                  <a:srgbClr val="1C1C1C"/>
                </a:solidFill>
                <a:latin typeface="Arial"/>
                <a:cs typeface="Arial"/>
              </a:rPr>
              <a:t>upon</a:t>
            </a:r>
            <a:r>
              <a:rPr sz="1200" spc="-20" dirty="0">
                <a:solidFill>
                  <a:srgbClr val="1C1C1C"/>
                </a:solidFill>
                <a:latin typeface="Arial"/>
                <a:cs typeface="Arial"/>
              </a:rPr>
              <a:t> </a:t>
            </a:r>
            <a:r>
              <a:rPr sz="1200" spc="-5" dirty="0">
                <a:solidFill>
                  <a:srgbClr val="1C1C1C"/>
                </a:solidFill>
                <a:latin typeface="Arial"/>
                <a:cs typeface="Arial"/>
              </a:rPr>
              <a:t>completion</a:t>
            </a:r>
            <a:r>
              <a:rPr sz="1200" spc="-35" dirty="0">
                <a:solidFill>
                  <a:srgbClr val="1C1C1C"/>
                </a:solidFill>
                <a:latin typeface="Arial"/>
                <a:cs typeface="Arial"/>
              </a:rPr>
              <a:t> </a:t>
            </a:r>
            <a:r>
              <a:rPr sz="1200" dirty="0">
                <a:solidFill>
                  <a:srgbClr val="1C1C1C"/>
                </a:solidFill>
                <a:latin typeface="Arial"/>
                <a:cs typeface="Arial"/>
              </a:rPr>
              <a:t>of</a:t>
            </a:r>
            <a:r>
              <a:rPr sz="1200" spc="15" dirty="0">
                <a:solidFill>
                  <a:srgbClr val="1C1C1C"/>
                </a:solidFill>
                <a:latin typeface="Arial"/>
                <a:cs typeface="Arial"/>
              </a:rPr>
              <a:t> </a:t>
            </a:r>
            <a:r>
              <a:rPr sz="1200" dirty="0">
                <a:solidFill>
                  <a:srgbClr val="1C1C1C"/>
                </a:solidFill>
                <a:latin typeface="Arial"/>
                <a:cs typeface="Arial"/>
              </a:rPr>
              <a:t>the</a:t>
            </a:r>
            <a:r>
              <a:rPr sz="1200" spc="-10" dirty="0">
                <a:solidFill>
                  <a:srgbClr val="1C1C1C"/>
                </a:solidFill>
                <a:latin typeface="Arial"/>
                <a:cs typeface="Arial"/>
              </a:rPr>
              <a:t> </a:t>
            </a:r>
            <a:r>
              <a:rPr sz="1200" dirty="0">
                <a:solidFill>
                  <a:srgbClr val="1C1C1C"/>
                </a:solidFill>
                <a:latin typeface="Arial"/>
                <a:cs typeface="Arial"/>
              </a:rPr>
              <a:t>test.</a:t>
            </a:r>
            <a:endParaRPr sz="1200">
              <a:latin typeface="Arial"/>
              <a:cs typeface="Arial"/>
            </a:endParaRPr>
          </a:p>
        </p:txBody>
      </p:sp>
      <p:sp>
        <p:nvSpPr>
          <p:cNvPr id="9" name="object 9"/>
          <p:cNvSpPr/>
          <p:nvPr/>
        </p:nvSpPr>
        <p:spPr>
          <a:xfrm>
            <a:off x="455676" y="2412492"/>
            <a:ext cx="8227059" cy="0"/>
          </a:xfrm>
          <a:custGeom>
            <a:avLst/>
            <a:gdLst/>
            <a:ahLst/>
            <a:cxnLst/>
            <a:rect l="l" t="t" r="r" b="b"/>
            <a:pathLst>
              <a:path w="8227059">
                <a:moveTo>
                  <a:pt x="0" y="0"/>
                </a:moveTo>
                <a:lnTo>
                  <a:pt x="8226552" y="0"/>
                </a:lnTo>
              </a:path>
            </a:pathLst>
          </a:custGeom>
          <a:ln w="9144">
            <a:solidFill>
              <a:srgbClr val="000000"/>
            </a:solidFill>
          </a:ln>
        </p:spPr>
        <p:txBody>
          <a:bodyPr wrap="square" lIns="0" tIns="0" rIns="0" bIns="0" rtlCol="0"/>
          <a:lstStyle/>
          <a:p>
            <a:endParaRPr/>
          </a:p>
        </p:txBody>
      </p:sp>
      <p:sp>
        <p:nvSpPr>
          <p:cNvPr id="10" name="object 10"/>
          <p:cNvSpPr/>
          <p:nvPr/>
        </p:nvSpPr>
        <p:spPr>
          <a:xfrm>
            <a:off x="451694" y="2633472"/>
            <a:ext cx="869613" cy="585527"/>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a:t>
            </a:fld>
            <a:r>
              <a:rPr spc="-5" dirty="0"/>
              <a:t> </a:t>
            </a:r>
            <a:r>
              <a:rPr dirty="0"/>
              <a:t>of</a:t>
            </a:r>
            <a:r>
              <a:rPr spc="-80" dirty="0"/>
              <a:t> </a:t>
            </a:r>
            <a:r>
              <a:rPr spc="-5" dirty="0"/>
              <a:t>83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0314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Narrow Bar</a:t>
            </a:r>
            <a:r>
              <a:rPr sz="2800" spc="-2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66344" y="1447800"/>
            <a:ext cx="3927348" cy="47274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81144" y="3912108"/>
            <a:ext cx="4114800" cy="226009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81144" y="1447800"/>
            <a:ext cx="4114800" cy="2260092"/>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20</a:t>
            </a:fld>
            <a:r>
              <a:rPr spc="-5" dirty="0"/>
              <a:t> </a:t>
            </a:r>
            <a:r>
              <a:rPr dirty="0"/>
              <a:t>of</a:t>
            </a:r>
            <a:r>
              <a:rPr spc="-80" dirty="0"/>
              <a:t> </a:t>
            </a:r>
            <a:r>
              <a:rPr spc="-5" dirty="0"/>
              <a:t>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333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Broad Bar</a:t>
            </a:r>
            <a:r>
              <a:rPr sz="2800" spc="-3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76502"/>
            <a:ext cx="4094479" cy="265938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spc="-5" dirty="0">
                <a:solidFill>
                  <a:srgbClr val="1C1C1C"/>
                </a:solidFill>
                <a:latin typeface="Arial"/>
                <a:cs typeface="Arial"/>
              </a:rPr>
              <a:t>Broad and flat panels </a:t>
            </a:r>
            <a:r>
              <a:rPr sz="1600" spc="-10" dirty="0">
                <a:solidFill>
                  <a:srgbClr val="1C1C1C"/>
                </a:solidFill>
                <a:latin typeface="Arial"/>
                <a:cs typeface="Arial"/>
              </a:rPr>
              <a:t>warm </a:t>
            </a:r>
            <a:r>
              <a:rPr sz="1600" spc="-5" dirty="0">
                <a:solidFill>
                  <a:srgbClr val="1C1C1C"/>
                </a:solidFill>
                <a:latin typeface="Arial"/>
                <a:cs typeface="Arial"/>
              </a:rPr>
              <a:t>towels</a:t>
            </a:r>
            <a:r>
              <a:rPr sz="1600" spc="70" dirty="0">
                <a:solidFill>
                  <a:srgbClr val="1C1C1C"/>
                </a:solidFill>
                <a:latin typeface="Arial"/>
                <a:cs typeface="Arial"/>
              </a:rPr>
              <a:t> </a:t>
            </a:r>
            <a:r>
              <a:rPr sz="1600" spc="-5" dirty="0">
                <a:solidFill>
                  <a:srgbClr val="1C1C1C"/>
                </a:solidFill>
                <a:latin typeface="Arial"/>
                <a:cs typeface="Arial"/>
              </a:rPr>
              <a:t>quickly</a:t>
            </a:r>
            <a:endParaRPr sz="1600">
              <a:latin typeface="Arial"/>
              <a:cs typeface="Arial"/>
            </a:endParaRPr>
          </a:p>
          <a:p>
            <a:pPr marL="299085">
              <a:lnSpc>
                <a:spcPct val="100000"/>
              </a:lnSpc>
            </a:pPr>
            <a:r>
              <a:rPr sz="1600" spc="-5" dirty="0">
                <a:solidFill>
                  <a:srgbClr val="1C1C1C"/>
                </a:solidFill>
                <a:latin typeface="Arial"/>
                <a:cs typeface="Arial"/>
              </a:rPr>
              <a:t>and</a:t>
            </a:r>
            <a:r>
              <a:rPr sz="1600" spc="-10" dirty="0">
                <a:solidFill>
                  <a:srgbClr val="1C1C1C"/>
                </a:solidFill>
                <a:latin typeface="Arial"/>
                <a:cs typeface="Arial"/>
              </a:rPr>
              <a:t> </a:t>
            </a:r>
            <a:r>
              <a:rPr sz="1600" spc="-5" dirty="0">
                <a:solidFill>
                  <a:srgbClr val="1C1C1C"/>
                </a:solidFill>
                <a:latin typeface="Arial"/>
                <a:cs typeface="Arial"/>
              </a:rPr>
              <a:t>evenly</a:t>
            </a:r>
            <a:endParaRPr sz="1600">
              <a:latin typeface="Arial"/>
              <a:cs typeface="Arial"/>
            </a:endParaRPr>
          </a:p>
          <a:p>
            <a:pPr marL="299085" marR="266065" indent="-287020">
              <a:lnSpc>
                <a:spcPct val="100000"/>
              </a:lnSpc>
              <a:spcBef>
                <a:spcPts val="385"/>
              </a:spcBef>
              <a:buFont typeface="Wingdings"/>
              <a:buChar char=""/>
              <a:tabLst>
                <a:tab pos="299720" algn="l"/>
              </a:tabLst>
            </a:pPr>
            <a:r>
              <a:rPr sz="1600" spc="-5" dirty="0">
                <a:solidFill>
                  <a:srgbClr val="1C1C1C"/>
                </a:solidFill>
                <a:latin typeface="Arial"/>
                <a:cs typeface="Arial"/>
              </a:rPr>
              <a:t>Large models can supply supplemental  heat to a</a:t>
            </a:r>
            <a:r>
              <a:rPr sz="1600" spc="20"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marR="617220" indent="-287020">
              <a:lnSpc>
                <a:spcPct val="100000"/>
              </a:lnSpc>
              <a:spcBef>
                <a:spcPts val="385"/>
              </a:spcBef>
              <a:buFont typeface="Wingdings"/>
              <a:buChar char=""/>
              <a:tabLst>
                <a:tab pos="299720" algn="l"/>
              </a:tabLst>
            </a:pPr>
            <a:r>
              <a:rPr sz="1600" spc="-5" dirty="0">
                <a:solidFill>
                  <a:srgbClr val="1C1C1C"/>
                </a:solidFill>
                <a:latin typeface="Arial"/>
                <a:cs typeface="Arial"/>
              </a:rPr>
              <a:t>Suitable for </a:t>
            </a:r>
            <a:r>
              <a:rPr sz="1600" spc="-10" dirty="0">
                <a:solidFill>
                  <a:srgbClr val="1C1C1C"/>
                </a:solidFill>
                <a:latin typeface="Arial"/>
                <a:cs typeface="Arial"/>
              </a:rPr>
              <a:t>drying </a:t>
            </a:r>
            <a:r>
              <a:rPr sz="1600" spc="-5" dirty="0">
                <a:solidFill>
                  <a:srgbClr val="1C1C1C"/>
                </a:solidFill>
                <a:latin typeface="Arial"/>
                <a:cs typeface="Arial"/>
              </a:rPr>
              <a:t>large towels and  bathrobes</a:t>
            </a:r>
            <a:endParaRPr sz="1600">
              <a:latin typeface="Arial"/>
              <a:cs typeface="Arial"/>
            </a:endParaRPr>
          </a:p>
          <a:p>
            <a:pPr marL="299085" marR="629285" indent="-287020">
              <a:lnSpc>
                <a:spcPct val="100000"/>
              </a:lnSpc>
              <a:spcBef>
                <a:spcPts val="385"/>
              </a:spcBef>
              <a:buFont typeface="Wingdings"/>
              <a:buChar char=""/>
              <a:tabLst>
                <a:tab pos="299720" algn="l"/>
              </a:tabLst>
            </a:pPr>
            <a:r>
              <a:rPr sz="1600" spc="-5" dirty="0">
                <a:solidFill>
                  <a:srgbClr val="1C1C1C"/>
                </a:solidFill>
                <a:latin typeface="Arial"/>
                <a:cs typeface="Arial"/>
              </a:rPr>
              <a:t>Flexible design allows for unit to be  installed </a:t>
            </a:r>
            <a:r>
              <a:rPr sz="1600" spc="-15" dirty="0">
                <a:solidFill>
                  <a:srgbClr val="1C1C1C"/>
                </a:solidFill>
                <a:latin typeface="Arial"/>
                <a:cs typeface="Arial"/>
              </a:rPr>
              <a:t>vertically, horizontally, </a:t>
            </a:r>
            <a:r>
              <a:rPr sz="1600" spc="-5" dirty="0">
                <a:solidFill>
                  <a:srgbClr val="1C1C1C"/>
                </a:solidFill>
                <a:latin typeface="Arial"/>
                <a:cs typeface="Arial"/>
              </a:rPr>
              <a:t>or  upside</a:t>
            </a:r>
            <a:r>
              <a:rPr sz="1600" spc="-20" dirty="0">
                <a:solidFill>
                  <a:srgbClr val="1C1C1C"/>
                </a:solidFill>
                <a:latin typeface="Arial"/>
                <a:cs typeface="Arial"/>
              </a:rPr>
              <a:t> </a:t>
            </a:r>
            <a:r>
              <a:rPr sz="1600" spc="-10" dirty="0">
                <a:solidFill>
                  <a:srgbClr val="1C1C1C"/>
                </a:solidFill>
                <a:latin typeface="Arial"/>
                <a:cs typeface="Arial"/>
              </a:rPr>
              <a:t>down</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10" dirty="0">
                <a:solidFill>
                  <a:srgbClr val="1C1C1C"/>
                </a:solidFill>
                <a:latin typeface="Arial"/>
                <a:cs typeface="Arial"/>
              </a:rPr>
              <a:t>system</a:t>
            </a:r>
            <a:endParaRPr sz="1600">
              <a:latin typeface="Arial"/>
              <a:cs typeface="Arial"/>
            </a:endParaRPr>
          </a:p>
        </p:txBody>
      </p:sp>
      <p:sp>
        <p:nvSpPr>
          <p:cNvPr id="8" name="object 8"/>
          <p:cNvSpPr/>
          <p:nvPr/>
        </p:nvSpPr>
        <p:spPr>
          <a:xfrm>
            <a:off x="4687823" y="2808732"/>
            <a:ext cx="1941576" cy="336194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745223" y="1447800"/>
            <a:ext cx="1926977" cy="472440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21</a:t>
            </a:fld>
            <a:r>
              <a:rPr spc="-5" dirty="0"/>
              <a:t> </a:t>
            </a:r>
            <a:r>
              <a:rPr dirty="0"/>
              <a:t>of</a:t>
            </a:r>
            <a:r>
              <a:rPr spc="-80" dirty="0"/>
              <a:t> </a:t>
            </a:r>
            <a:r>
              <a:rPr spc="-5" dirty="0"/>
              <a:t>83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333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Broad Bar</a:t>
            </a:r>
            <a:r>
              <a:rPr sz="2800" spc="-3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57200" y="1444752"/>
            <a:ext cx="3922776" cy="472744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81144" y="3912108"/>
            <a:ext cx="4114800" cy="226009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81144" y="1444752"/>
            <a:ext cx="4114800" cy="2260092"/>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22</a:t>
            </a:fld>
            <a:r>
              <a:rPr spc="-5" dirty="0"/>
              <a:t> </a:t>
            </a:r>
            <a:r>
              <a:rPr dirty="0"/>
              <a:t>of</a:t>
            </a:r>
            <a:r>
              <a:rPr spc="-80" dirty="0"/>
              <a:t> </a:t>
            </a:r>
            <a:r>
              <a:rPr spc="-5" dirty="0"/>
              <a:t>83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67652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Long Bar</a:t>
            </a:r>
            <a:r>
              <a:rPr sz="2800" spc="-2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76502"/>
            <a:ext cx="3481704" cy="265938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spc="-5" dirty="0">
                <a:solidFill>
                  <a:srgbClr val="1C1C1C"/>
                </a:solidFill>
                <a:latin typeface="Arial"/>
                <a:cs typeface="Arial"/>
              </a:rPr>
              <a:t>Long bars provide space for</a:t>
            </a:r>
            <a:r>
              <a:rPr sz="1600" spc="35" dirty="0">
                <a:solidFill>
                  <a:srgbClr val="1C1C1C"/>
                </a:solidFill>
                <a:latin typeface="Arial"/>
                <a:cs typeface="Arial"/>
              </a:rPr>
              <a:t> </a:t>
            </a:r>
            <a:r>
              <a:rPr sz="1600" spc="-5" dirty="0">
                <a:solidFill>
                  <a:srgbClr val="1C1C1C"/>
                </a:solidFill>
                <a:latin typeface="Arial"/>
                <a:cs typeface="Arial"/>
              </a:rPr>
              <a:t>large,</a:t>
            </a:r>
            <a:endParaRPr sz="1600">
              <a:latin typeface="Arial"/>
              <a:cs typeface="Arial"/>
            </a:endParaRPr>
          </a:p>
          <a:p>
            <a:pPr marL="299085">
              <a:lnSpc>
                <a:spcPct val="100000"/>
              </a:lnSpc>
            </a:pPr>
            <a:r>
              <a:rPr sz="1600" dirty="0">
                <a:solidFill>
                  <a:srgbClr val="1C1C1C"/>
                </a:solidFill>
                <a:latin typeface="Arial"/>
                <a:cs typeface="Arial"/>
              </a:rPr>
              <a:t>thick</a:t>
            </a:r>
            <a:r>
              <a:rPr sz="1600" spc="-15" dirty="0">
                <a:solidFill>
                  <a:srgbClr val="1C1C1C"/>
                </a:solidFill>
                <a:latin typeface="Arial"/>
                <a:cs typeface="Arial"/>
              </a:rPr>
              <a:t> </a:t>
            </a:r>
            <a:r>
              <a:rPr sz="1600" spc="-5" dirty="0">
                <a:solidFill>
                  <a:srgbClr val="1C1C1C"/>
                </a:solidFill>
                <a:latin typeface="Arial"/>
                <a:cs typeface="Arial"/>
              </a:rPr>
              <a:t>towels</a:t>
            </a:r>
            <a:endParaRPr sz="1600">
              <a:latin typeface="Arial"/>
              <a:cs typeface="Arial"/>
            </a:endParaRPr>
          </a:p>
          <a:p>
            <a:pPr marL="299085" marR="5080" indent="-287020">
              <a:lnSpc>
                <a:spcPct val="100000"/>
              </a:lnSpc>
              <a:spcBef>
                <a:spcPts val="385"/>
              </a:spcBef>
              <a:buFont typeface="Wingdings"/>
              <a:buChar char=""/>
              <a:tabLst>
                <a:tab pos="299720" algn="l"/>
              </a:tabLst>
            </a:pPr>
            <a:r>
              <a:rPr sz="1600" spc="-5" dirty="0">
                <a:solidFill>
                  <a:srgbClr val="1C1C1C"/>
                </a:solidFill>
                <a:latin typeface="Arial"/>
                <a:cs typeface="Arial"/>
              </a:rPr>
              <a:t>Suitable for </a:t>
            </a:r>
            <a:r>
              <a:rPr sz="1600" spc="-10" dirty="0">
                <a:solidFill>
                  <a:srgbClr val="1C1C1C"/>
                </a:solidFill>
                <a:latin typeface="Arial"/>
                <a:cs typeface="Arial"/>
              </a:rPr>
              <a:t>drying </a:t>
            </a:r>
            <a:r>
              <a:rPr sz="1600" spc="-5" dirty="0">
                <a:solidFill>
                  <a:srgbClr val="1C1C1C"/>
                </a:solidFill>
                <a:latin typeface="Arial"/>
                <a:cs typeface="Arial"/>
              </a:rPr>
              <a:t>large towels and  bathrobes</a:t>
            </a:r>
            <a:endParaRPr sz="1600">
              <a:latin typeface="Arial"/>
              <a:cs typeface="Arial"/>
            </a:endParaRPr>
          </a:p>
          <a:p>
            <a:pPr marL="299085" marR="601980" indent="-287020">
              <a:lnSpc>
                <a:spcPct val="100000"/>
              </a:lnSpc>
              <a:spcBef>
                <a:spcPts val="385"/>
              </a:spcBef>
              <a:buFont typeface="Wingdings"/>
              <a:buChar char=""/>
              <a:tabLst>
                <a:tab pos="299720" algn="l"/>
              </a:tabLst>
            </a:pPr>
            <a:r>
              <a:rPr sz="1600" spc="-5" dirty="0">
                <a:solidFill>
                  <a:srgbClr val="1C1C1C"/>
                </a:solidFill>
                <a:latin typeface="Arial"/>
                <a:cs typeface="Arial"/>
              </a:rPr>
              <a:t>Large models can supply  supplemental heat to a</a:t>
            </a:r>
            <a:r>
              <a:rPr sz="1600" spc="-10"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marR="16510" indent="-287020">
              <a:lnSpc>
                <a:spcPct val="100000"/>
              </a:lnSpc>
              <a:spcBef>
                <a:spcPts val="385"/>
              </a:spcBef>
              <a:buFont typeface="Wingdings"/>
              <a:buChar char=""/>
              <a:tabLst>
                <a:tab pos="299720" algn="l"/>
              </a:tabLst>
            </a:pPr>
            <a:r>
              <a:rPr sz="1600" spc="-5" dirty="0">
                <a:solidFill>
                  <a:srgbClr val="1C1C1C"/>
                </a:solidFill>
                <a:latin typeface="Arial"/>
                <a:cs typeface="Arial"/>
              </a:rPr>
              <a:t>Flexible design allows for unit to be  installed </a:t>
            </a:r>
            <a:r>
              <a:rPr sz="1600" spc="-15" dirty="0">
                <a:solidFill>
                  <a:srgbClr val="1C1C1C"/>
                </a:solidFill>
                <a:latin typeface="Arial"/>
                <a:cs typeface="Arial"/>
              </a:rPr>
              <a:t>vertically, horizontally, </a:t>
            </a:r>
            <a:r>
              <a:rPr sz="1600" spc="-5" dirty="0">
                <a:solidFill>
                  <a:srgbClr val="1C1C1C"/>
                </a:solidFill>
                <a:latin typeface="Arial"/>
                <a:cs typeface="Arial"/>
              </a:rPr>
              <a:t>or  upside</a:t>
            </a:r>
            <a:r>
              <a:rPr sz="1600" spc="-20" dirty="0">
                <a:solidFill>
                  <a:srgbClr val="1C1C1C"/>
                </a:solidFill>
                <a:latin typeface="Arial"/>
                <a:cs typeface="Arial"/>
              </a:rPr>
              <a:t> </a:t>
            </a:r>
            <a:r>
              <a:rPr sz="1600" spc="-10" dirty="0">
                <a:solidFill>
                  <a:srgbClr val="1C1C1C"/>
                </a:solidFill>
                <a:latin typeface="Arial"/>
                <a:cs typeface="Arial"/>
              </a:rPr>
              <a:t>down</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10" dirty="0">
                <a:solidFill>
                  <a:srgbClr val="1C1C1C"/>
                </a:solidFill>
                <a:latin typeface="Arial"/>
                <a:cs typeface="Arial"/>
              </a:rPr>
              <a:t>system</a:t>
            </a:r>
            <a:endParaRPr sz="1600">
              <a:latin typeface="Arial"/>
              <a:cs typeface="Arial"/>
            </a:endParaRPr>
          </a:p>
        </p:txBody>
      </p:sp>
      <p:sp>
        <p:nvSpPr>
          <p:cNvPr id="8" name="object 8"/>
          <p:cNvSpPr/>
          <p:nvPr/>
        </p:nvSpPr>
        <p:spPr>
          <a:xfrm>
            <a:off x="7065271" y="1519427"/>
            <a:ext cx="1499679" cy="465405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449041" y="1539239"/>
            <a:ext cx="2218467" cy="4645842"/>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23</a:t>
            </a:fld>
            <a:r>
              <a:rPr spc="-5" dirty="0"/>
              <a:t> </a:t>
            </a:r>
            <a:r>
              <a:rPr dirty="0"/>
              <a:t>of</a:t>
            </a:r>
            <a:r>
              <a:rPr spc="-80" dirty="0"/>
              <a:t> </a:t>
            </a:r>
            <a:r>
              <a:rPr spc="-5" dirty="0"/>
              <a:t>83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67652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Long Bar</a:t>
            </a:r>
            <a:r>
              <a:rPr sz="2800" spc="-2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768596" y="1444752"/>
            <a:ext cx="3922776" cy="47274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7200" y="1447800"/>
            <a:ext cx="4114800" cy="22539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7200" y="3918203"/>
            <a:ext cx="4114800" cy="2253996"/>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24</a:t>
            </a:fld>
            <a:r>
              <a:rPr spc="-5" dirty="0"/>
              <a:t> </a:t>
            </a:r>
            <a:r>
              <a:rPr dirty="0"/>
              <a:t>of</a:t>
            </a:r>
            <a:r>
              <a:rPr spc="-80" dirty="0"/>
              <a:t> </a:t>
            </a:r>
            <a:r>
              <a:rPr spc="-5" dirty="0"/>
              <a:t>83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34666" y="4736850"/>
            <a:ext cx="1447676" cy="143382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494788" y="3269005"/>
            <a:ext cx="1754144" cy="290319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623815" y="2638003"/>
            <a:ext cx="1706880" cy="3534196"/>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754368" y="1927894"/>
            <a:ext cx="1658111" cy="4244305"/>
          </a:xfrm>
          <a:prstGeom prst="rect">
            <a:avLst/>
          </a:prstGeom>
          <a:blipFill>
            <a:blip r:embed="rId9" cstate="print"/>
            <a:stretch>
              <a:fillRect/>
            </a:stretch>
          </a:blipFill>
        </p:spPr>
        <p:txBody>
          <a:bodyPr wrap="square" lIns="0" tIns="0" rIns="0" bIns="0" rtlCol="0"/>
          <a:lstStyle/>
          <a:p>
            <a:endParaRPr/>
          </a:p>
        </p:txBody>
      </p:sp>
      <p:sp>
        <p:nvSpPr>
          <p:cNvPr id="10" name="object 10"/>
          <p:cNvSpPr txBox="1"/>
          <p:nvPr/>
        </p:nvSpPr>
        <p:spPr>
          <a:xfrm>
            <a:off x="459740" y="565149"/>
            <a:ext cx="30308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Square Bar</a:t>
            </a:r>
            <a:r>
              <a:rPr sz="2800" spc="-3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25</a:t>
            </a:fld>
            <a:r>
              <a:rPr spc="-5" dirty="0"/>
              <a:t> </a:t>
            </a:r>
            <a:r>
              <a:rPr dirty="0"/>
              <a:t>of</a:t>
            </a:r>
            <a:r>
              <a:rPr spc="-80" dirty="0"/>
              <a:t> </a:t>
            </a:r>
            <a:r>
              <a:rPr spc="-5" dirty="0"/>
              <a:t>83</a:t>
            </a:r>
          </a:p>
        </p:txBody>
      </p:sp>
      <p:sp>
        <p:nvSpPr>
          <p:cNvPr id="11" name="object 11"/>
          <p:cNvSpPr txBox="1"/>
          <p:nvPr/>
        </p:nvSpPr>
        <p:spPr>
          <a:xfrm>
            <a:off x="459740" y="1426743"/>
            <a:ext cx="7670800" cy="178244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Flexible design allows for unit to be installed </a:t>
            </a:r>
            <a:r>
              <a:rPr sz="1600" spc="-15" dirty="0">
                <a:solidFill>
                  <a:srgbClr val="1C1C1C"/>
                </a:solidFill>
                <a:latin typeface="Arial"/>
                <a:cs typeface="Arial"/>
              </a:rPr>
              <a:t>vertically, </a:t>
            </a:r>
            <a:r>
              <a:rPr sz="1600" spc="-5" dirty="0">
                <a:solidFill>
                  <a:srgbClr val="1C1C1C"/>
                </a:solidFill>
                <a:latin typeface="Arial"/>
                <a:cs typeface="Arial"/>
              </a:rPr>
              <a:t>horizontally or upside</a:t>
            </a:r>
            <a:r>
              <a:rPr sz="1600" spc="125" dirty="0">
                <a:solidFill>
                  <a:srgbClr val="1C1C1C"/>
                </a:solidFill>
                <a:latin typeface="Arial"/>
                <a:cs typeface="Arial"/>
              </a:rPr>
              <a:t> </a:t>
            </a:r>
            <a:r>
              <a:rPr sz="1600" spc="-10" dirty="0">
                <a:solidFill>
                  <a:srgbClr val="1C1C1C"/>
                </a:solidFill>
                <a:latin typeface="Arial"/>
                <a:cs typeface="Arial"/>
              </a:rPr>
              <a:t>down</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Larger models can supply supplemental heat to a</a:t>
            </a:r>
            <a:r>
              <a:rPr sz="1600" spc="45"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Large, square bars for even</a:t>
            </a:r>
            <a:r>
              <a:rPr sz="1600" spc="50" dirty="0">
                <a:solidFill>
                  <a:srgbClr val="1C1C1C"/>
                </a:solidFill>
                <a:latin typeface="Arial"/>
                <a:cs typeface="Arial"/>
              </a:rPr>
              <a:t> </a:t>
            </a:r>
            <a:r>
              <a:rPr sz="1600" spc="-5" dirty="0">
                <a:solidFill>
                  <a:srgbClr val="1C1C1C"/>
                </a:solidFill>
                <a:latin typeface="Arial"/>
                <a:cs typeface="Arial"/>
              </a:rPr>
              <a:t>heating</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Suitable for </a:t>
            </a:r>
            <a:r>
              <a:rPr sz="1600" spc="-10" dirty="0">
                <a:solidFill>
                  <a:srgbClr val="1C1C1C"/>
                </a:solidFill>
                <a:latin typeface="Arial"/>
                <a:cs typeface="Arial"/>
              </a:rPr>
              <a:t>drying </a:t>
            </a:r>
            <a:r>
              <a:rPr sz="1600" spc="-5" dirty="0">
                <a:solidFill>
                  <a:srgbClr val="1C1C1C"/>
                </a:solidFill>
                <a:latin typeface="Arial"/>
                <a:cs typeface="Arial"/>
              </a:rPr>
              <a:t>large towels and</a:t>
            </a:r>
            <a:r>
              <a:rPr sz="1600" spc="55" dirty="0">
                <a:solidFill>
                  <a:srgbClr val="1C1C1C"/>
                </a:solidFill>
                <a:latin typeface="Arial"/>
                <a:cs typeface="Arial"/>
              </a:rPr>
              <a:t> </a:t>
            </a:r>
            <a:r>
              <a:rPr sz="1600" spc="-5" dirty="0">
                <a:solidFill>
                  <a:srgbClr val="1C1C1C"/>
                </a:solidFill>
                <a:latin typeface="Arial"/>
                <a:cs typeface="Arial"/>
              </a:rPr>
              <a:t>bathrobes</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Heats</a:t>
            </a:r>
            <a:r>
              <a:rPr sz="1600" dirty="0">
                <a:solidFill>
                  <a:srgbClr val="1C1C1C"/>
                </a:solidFill>
                <a:latin typeface="Arial"/>
                <a:cs typeface="Arial"/>
              </a:rPr>
              <a:t> </a:t>
            </a:r>
            <a:r>
              <a:rPr sz="1600" spc="-5" dirty="0">
                <a:solidFill>
                  <a:srgbClr val="1C1C1C"/>
                </a:solidFill>
                <a:latin typeface="Arial"/>
                <a:cs typeface="Arial"/>
              </a:rPr>
              <a:t>quickly</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5" dirty="0">
                <a:solidFill>
                  <a:srgbClr val="1C1C1C"/>
                </a:solidFill>
                <a:latin typeface="Arial"/>
                <a:cs typeface="Arial"/>
              </a:rPr>
              <a:t>system</a:t>
            </a:r>
            <a:endParaRPr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200" y="1452372"/>
            <a:ext cx="3922776" cy="472744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59740" y="565149"/>
            <a:ext cx="30308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Square Bar</a:t>
            </a:r>
            <a:r>
              <a:rPr sz="2800" spc="-30"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8" name="object 8"/>
          <p:cNvSpPr/>
          <p:nvPr/>
        </p:nvSpPr>
        <p:spPr>
          <a:xfrm>
            <a:off x="4572000" y="1447800"/>
            <a:ext cx="4114800" cy="225856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88764" y="3916679"/>
            <a:ext cx="4114799" cy="2263140"/>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26</a:t>
            </a:fld>
            <a:r>
              <a:rPr spc="-5" dirty="0"/>
              <a:t> </a:t>
            </a:r>
            <a:r>
              <a:rPr dirty="0"/>
              <a:t>of</a:t>
            </a:r>
            <a:r>
              <a:rPr spc="-80" dirty="0"/>
              <a:t> </a:t>
            </a:r>
            <a:r>
              <a:rPr spc="-5" dirty="0"/>
              <a:t>83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333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Flat Panel</a:t>
            </a:r>
            <a:r>
              <a:rPr sz="2800" spc="-2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txBox="1"/>
          <p:nvPr/>
        </p:nvSpPr>
        <p:spPr>
          <a:xfrm>
            <a:off x="459740" y="1426743"/>
            <a:ext cx="7823200" cy="1782445"/>
          </a:xfrm>
          <a:prstGeom prst="rect">
            <a:avLst/>
          </a:prstGeom>
        </p:spPr>
        <p:txBody>
          <a:bodyPr vert="horz" wrap="square" lIns="0" tIns="61594" rIns="0" bIns="0" rtlCol="0">
            <a:spAutoFit/>
          </a:bodyPr>
          <a:lstStyle/>
          <a:p>
            <a:pPr marL="299085" indent="-287020">
              <a:lnSpc>
                <a:spcPct val="100000"/>
              </a:lnSpc>
              <a:spcBef>
                <a:spcPts val="484"/>
              </a:spcBef>
              <a:buFont typeface="Wingdings"/>
              <a:buChar char=""/>
              <a:tabLst>
                <a:tab pos="299720" algn="l"/>
              </a:tabLst>
            </a:pPr>
            <a:r>
              <a:rPr sz="1600" spc="-5" dirty="0">
                <a:solidFill>
                  <a:srgbClr val="1C1C1C"/>
                </a:solidFill>
                <a:latin typeface="Arial"/>
                <a:cs typeface="Arial"/>
              </a:rPr>
              <a:t>Single-panel</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1C1C1C"/>
                </a:solidFill>
                <a:latin typeface="Arial"/>
                <a:cs typeface="Arial"/>
              </a:rPr>
              <a:t>Silent and energy efficient—heats up quickly and</a:t>
            </a:r>
            <a:r>
              <a:rPr sz="1600" spc="5" dirty="0">
                <a:solidFill>
                  <a:srgbClr val="1C1C1C"/>
                </a:solidFill>
                <a:latin typeface="Arial"/>
                <a:cs typeface="Arial"/>
              </a:rPr>
              <a:t> </a:t>
            </a:r>
            <a:r>
              <a:rPr sz="1600" spc="-5" dirty="0">
                <a:solidFill>
                  <a:srgbClr val="1C1C1C"/>
                </a:solidFill>
                <a:latin typeface="Arial"/>
                <a:cs typeface="Arial"/>
              </a:rPr>
              <a:t>evenly</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1C1C1C"/>
                </a:solidFill>
                <a:latin typeface="Arial"/>
                <a:cs typeface="Arial"/>
              </a:rPr>
              <a:t>Larger models can supply supplemental heat to a</a:t>
            </a:r>
            <a:r>
              <a:rPr sz="1600" spc="45"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Innovative, discreet design complements a variety of contemporary bathroom</a:t>
            </a:r>
            <a:r>
              <a:rPr sz="1600" spc="229" dirty="0">
                <a:solidFill>
                  <a:srgbClr val="1C1C1C"/>
                </a:solidFill>
                <a:latin typeface="Arial"/>
                <a:cs typeface="Arial"/>
              </a:rPr>
              <a:t> </a:t>
            </a:r>
            <a:r>
              <a:rPr sz="1600" spc="-10" dirty="0">
                <a:solidFill>
                  <a:srgbClr val="1C1C1C"/>
                </a:solidFill>
                <a:latin typeface="Arial"/>
                <a:cs typeface="Arial"/>
              </a:rPr>
              <a:t>styles</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Large, flat heating surface area—suitable for </a:t>
            </a:r>
            <a:r>
              <a:rPr sz="1600" spc="-10" dirty="0">
                <a:solidFill>
                  <a:srgbClr val="1C1C1C"/>
                </a:solidFill>
                <a:latin typeface="Arial"/>
                <a:cs typeface="Arial"/>
              </a:rPr>
              <a:t>drying </a:t>
            </a:r>
            <a:r>
              <a:rPr sz="1600" spc="-5" dirty="0">
                <a:solidFill>
                  <a:srgbClr val="1C1C1C"/>
                </a:solidFill>
                <a:latin typeface="Arial"/>
                <a:cs typeface="Arial"/>
              </a:rPr>
              <a:t>large, thick</a:t>
            </a:r>
            <a:r>
              <a:rPr sz="1600" spc="125" dirty="0">
                <a:solidFill>
                  <a:srgbClr val="1C1C1C"/>
                </a:solidFill>
                <a:latin typeface="Arial"/>
                <a:cs typeface="Arial"/>
              </a:rPr>
              <a:t> </a:t>
            </a:r>
            <a:r>
              <a:rPr sz="1600" spc="-5" dirty="0">
                <a:solidFill>
                  <a:srgbClr val="1C1C1C"/>
                </a:solidFill>
                <a:latin typeface="Arial"/>
                <a:cs typeface="Arial"/>
              </a:rPr>
              <a:t>towels</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1C1C1C"/>
                </a:solidFill>
                <a:latin typeface="Arial"/>
                <a:cs typeface="Arial"/>
              </a:rPr>
              <a:t>No-liquid</a:t>
            </a:r>
            <a:r>
              <a:rPr sz="1600" spc="-30" dirty="0">
                <a:solidFill>
                  <a:srgbClr val="1C1C1C"/>
                </a:solidFill>
                <a:latin typeface="Arial"/>
                <a:cs typeface="Arial"/>
              </a:rPr>
              <a:t> </a:t>
            </a:r>
            <a:r>
              <a:rPr sz="1600" spc="-5" dirty="0">
                <a:solidFill>
                  <a:srgbClr val="1C1C1C"/>
                </a:solidFill>
                <a:latin typeface="Arial"/>
                <a:cs typeface="Arial"/>
              </a:rPr>
              <a:t>system</a:t>
            </a:r>
            <a:endParaRPr sz="1600">
              <a:latin typeface="Arial"/>
              <a:cs typeface="Arial"/>
            </a:endParaRPr>
          </a:p>
        </p:txBody>
      </p:sp>
      <p:sp>
        <p:nvSpPr>
          <p:cNvPr id="8" name="object 8"/>
          <p:cNvSpPr/>
          <p:nvPr/>
        </p:nvSpPr>
        <p:spPr>
          <a:xfrm>
            <a:off x="1625398" y="3477280"/>
            <a:ext cx="3396860" cy="228468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66385" y="3117959"/>
            <a:ext cx="1794401" cy="2989336"/>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27</a:t>
            </a:fld>
            <a:r>
              <a:rPr spc="-5" dirty="0"/>
              <a:t> </a:t>
            </a:r>
            <a:r>
              <a:rPr dirty="0"/>
              <a:t>of</a:t>
            </a:r>
            <a:r>
              <a:rPr spc="-80" dirty="0"/>
              <a:t> </a:t>
            </a:r>
            <a:r>
              <a:rPr spc="-5" dirty="0"/>
              <a:t>83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333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Flat Panel</a:t>
            </a:r>
            <a:r>
              <a:rPr sz="2800" spc="-25" dirty="0">
                <a:solidFill>
                  <a:srgbClr val="343434"/>
                </a:solidFill>
                <a:latin typeface="Arial"/>
                <a:cs typeface="Arial"/>
              </a:rPr>
              <a:t> </a:t>
            </a:r>
            <a:r>
              <a:rPr sz="2800" spc="-5" dirty="0">
                <a:solidFill>
                  <a:srgbClr val="343434"/>
                </a:solidFill>
                <a:latin typeface="Arial"/>
                <a:cs typeface="Arial"/>
              </a:rPr>
              <a:t>Design</a:t>
            </a:r>
            <a:endParaRPr sz="2800">
              <a:latin typeface="Arial"/>
              <a:cs typeface="Arial"/>
            </a:endParaRPr>
          </a:p>
        </p:txBody>
      </p:sp>
      <p:sp>
        <p:nvSpPr>
          <p:cNvPr id="7" name="object 7"/>
          <p:cNvSpPr/>
          <p:nvPr/>
        </p:nvSpPr>
        <p:spPr>
          <a:xfrm>
            <a:off x="457200" y="1447800"/>
            <a:ext cx="4096512" cy="225856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7200" y="3919728"/>
            <a:ext cx="4114800" cy="225856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753355" y="1444752"/>
            <a:ext cx="3924300" cy="4727448"/>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28</a:t>
            </a:fld>
            <a:r>
              <a:rPr spc="-5" dirty="0"/>
              <a:t> </a:t>
            </a:r>
            <a:r>
              <a:rPr dirty="0"/>
              <a:t>of</a:t>
            </a:r>
            <a:r>
              <a:rPr spc="-80" dirty="0"/>
              <a:t> </a:t>
            </a:r>
            <a:r>
              <a:rPr spc="-5" dirty="0"/>
              <a:t>83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63461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Custom</a:t>
            </a:r>
            <a:r>
              <a:rPr sz="2800" spc="-35" dirty="0">
                <a:solidFill>
                  <a:srgbClr val="343434"/>
                </a:solidFill>
                <a:latin typeface="Arial"/>
                <a:cs typeface="Arial"/>
              </a:rPr>
              <a:t> </a:t>
            </a:r>
            <a:r>
              <a:rPr sz="2800" spc="-5" dirty="0">
                <a:solidFill>
                  <a:srgbClr val="343434"/>
                </a:solidFill>
                <a:latin typeface="Arial"/>
                <a:cs typeface="Arial"/>
              </a:rPr>
              <a:t>Designs</a:t>
            </a:r>
            <a:endParaRPr sz="2800">
              <a:latin typeface="Arial"/>
              <a:cs typeface="Arial"/>
            </a:endParaRPr>
          </a:p>
        </p:txBody>
      </p:sp>
      <p:sp>
        <p:nvSpPr>
          <p:cNvPr id="7" name="object 7"/>
          <p:cNvSpPr/>
          <p:nvPr/>
        </p:nvSpPr>
        <p:spPr>
          <a:xfrm>
            <a:off x="464819" y="1930907"/>
            <a:ext cx="2606039" cy="357377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268979" y="1914144"/>
            <a:ext cx="2602992" cy="35722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082284" y="1932432"/>
            <a:ext cx="2606039" cy="3572255"/>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29</a:t>
            </a:fld>
            <a:r>
              <a:rPr spc="-5" dirty="0"/>
              <a:t> </a:t>
            </a:r>
            <a:r>
              <a:rPr dirty="0"/>
              <a:t>of</a:t>
            </a:r>
            <a:r>
              <a:rPr spc="-80" dirty="0"/>
              <a:t> </a:t>
            </a:r>
            <a:r>
              <a:rPr spc="-5" dirty="0"/>
              <a:t>83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1876170"/>
            <a:ext cx="8041640" cy="4081145"/>
          </a:xfrm>
          <a:prstGeom prst="rect">
            <a:avLst/>
          </a:prstGeom>
        </p:spPr>
        <p:txBody>
          <a:bodyPr vert="horz" wrap="square" lIns="0" tIns="13335" rIns="0" bIns="0" rtlCol="0">
            <a:spAutoFit/>
          </a:bodyPr>
          <a:lstStyle/>
          <a:p>
            <a:pPr marL="12700" marR="172085">
              <a:lnSpc>
                <a:spcPct val="100000"/>
              </a:lnSpc>
              <a:spcBef>
                <a:spcPts val="105"/>
              </a:spcBef>
            </a:pPr>
            <a:r>
              <a:rPr sz="1400" spc="-5" dirty="0">
                <a:solidFill>
                  <a:srgbClr val="1C1C1C"/>
                </a:solidFill>
                <a:latin typeface="Arial"/>
                <a:cs typeface="Arial"/>
              </a:rPr>
              <a:t>This CEU </a:t>
            </a:r>
            <a:r>
              <a:rPr sz="1400" dirty="0">
                <a:solidFill>
                  <a:srgbClr val="1C1C1C"/>
                </a:solidFill>
                <a:latin typeface="Arial"/>
                <a:cs typeface="Arial"/>
              </a:rPr>
              <a:t>is registered </a:t>
            </a:r>
            <a:r>
              <a:rPr sz="1400" spc="-5" dirty="0">
                <a:solidFill>
                  <a:srgbClr val="1C1C1C"/>
                </a:solidFill>
                <a:latin typeface="Arial"/>
                <a:cs typeface="Arial"/>
              </a:rPr>
              <a:t>with </a:t>
            </a:r>
            <a:r>
              <a:rPr sz="1400" dirty="0">
                <a:solidFill>
                  <a:srgbClr val="1C1C1C"/>
                </a:solidFill>
                <a:latin typeface="Arial"/>
                <a:cs typeface="Arial"/>
              </a:rPr>
              <a:t>the Interior Design Continuing Education Council </a:t>
            </a:r>
            <a:r>
              <a:rPr sz="1400" spc="-5" dirty="0">
                <a:solidFill>
                  <a:srgbClr val="1C1C1C"/>
                </a:solidFill>
                <a:latin typeface="Arial"/>
                <a:cs typeface="Arial"/>
              </a:rPr>
              <a:t>(IDCEC) </a:t>
            </a:r>
            <a:r>
              <a:rPr sz="1400" dirty="0">
                <a:solidFill>
                  <a:srgbClr val="1C1C1C"/>
                </a:solidFill>
                <a:latin typeface="Arial"/>
                <a:cs typeface="Arial"/>
              </a:rPr>
              <a:t>for</a:t>
            </a:r>
            <a:r>
              <a:rPr sz="1400" spc="-270" dirty="0">
                <a:solidFill>
                  <a:srgbClr val="1C1C1C"/>
                </a:solidFill>
                <a:latin typeface="Arial"/>
                <a:cs typeface="Arial"/>
              </a:rPr>
              <a:t> </a:t>
            </a:r>
            <a:r>
              <a:rPr sz="1400" dirty="0">
                <a:solidFill>
                  <a:srgbClr val="1C1C1C"/>
                </a:solidFill>
                <a:latin typeface="Arial"/>
                <a:cs typeface="Arial"/>
              </a:rPr>
              <a:t>continuing  education credits. </a:t>
            </a:r>
            <a:r>
              <a:rPr sz="1400" spc="-5" dirty="0">
                <a:solidFill>
                  <a:srgbClr val="1C1C1C"/>
                </a:solidFill>
                <a:latin typeface="Arial"/>
                <a:cs typeface="Arial"/>
              </a:rPr>
              <a:t>This </a:t>
            </a:r>
            <a:r>
              <a:rPr sz="1400" dirty="0">
                <a:solidFill>
                  <a:srgbClr val="1C1C1C"/>
                </a:solidFill>
                <a:latin typeface="Arial"/>
                <a:cs typeface="Arial"/>
              </a:rPr>
              <a:t>credit </a:t>
            </a:r>
            <a:r>
              <a:rPr sz="1400" spc="-5" dirty="0">
                <a:solidFill>
                  <a:srgbClr val="1C1C1C"/>
                </a:solidFill>
                <a:latin typeface="Arial"/>
                <a:cs typeface="Arial"/>
              </a:rPr>
              <a:t>will </a:t>
            </a:r>
            <a:r>
              <a:rPr sz="1400" dirty="0">
                <a:solidFill>
                  <a:srgbClr val="1C1C1C"/>
                </a:solidFill>
                <a:latin typeface="Arial"/>
                <a:cs typeface="Arial"/>
              </a:rPr>
              <a:t>be accepted by the American Society of Interior Designers (ASID),  </a:t>
            </a:r>
            <a:r>
              <a:rPr sz="1400" spc="-5" dirty="0">
                <a:solidFill>
                  <a:srgbClr val="1C1C1C"/>
                </a:solidFill>
                <a:latin typeface="Arial"/>
                <a:cs typeface="Arial"/>
              </a:rPr>
              <a:t>International</a:t>
            </a:r>
            <a:r>
              <a:rPr sz="1400" spc="-45" dirty="0">
                <a:solidFill>
                  <a:srgbClr val="1C1C1C"/>
                </a:solidFill>
                <a:latin typeface="Arial"/>
                <a:cs typeface="Arial"/>
              </a:rPr>
              <a:t> </a:t>
            </a:r>
            <a:r>
              <a:rPr sz="1400" dirty="0">
                <a:solidFill>
                  <a:srgbClr val="1C1C1C"/>
                </a:solidFill>
                <a:latin typeface="Arial"/>
                <a:cs typeface="Arial"/>
              </a:rPr>
              <a:t>Interior</a:t>
            </a:r>
            <a:r>
              <a:rPr sz="1400" spc="-45" dirty="0">
                <a:solidFill>
                  <a:srgbClr val="1C1C1C"/>
                </a:solidFill>
                <a:latin typeface="Arial"/>
                <a:cs typeface="Arial"/>
              </a:rPr>
              <a:t> </a:t>
            </a:r>
            <a:r>
              <a:rPr sz="1400" dirty="0">
                <a:solidFill>
                  <a:srgbClr val="1C1C1C"/>
                </a:solidFill>
                <a:latin typeface="Arial"/>
                <a:cs typeface="Arial"/>
              </a:rPr>
              <a:t>Designers</a:t>
            </a:r>
            <a:r>
              <a:rPr sz="1400" spc="-125" dirty="0">
                <a:solidFill>
                  <a:srgbClr val="1C1C1C"/>
                </a:solidFill>
                <a:latin typeface="Arial"/>
                <a:cs typeface="Arial"/>
              </a:rPr>
              <a:t> </a:t>
            </a:r>
            <a:r>
              <a:rPr sz="1400" dirty="0">
                <a:solidFill>
                  <a:srgbClr val="1C1C1C"/>
                </a:solidFill>
                <a:latin typeface="Arial"/>
                <a:cs typeface="Arial"/>
              </a:rPr>
              <a:t>Association</a:t>
            </a:r>
            <a:r>
              <a:rPr sz="1400" spc="-40" dirty="0">
                <a:solidFill>
                  <a:srgbClr val="1C1C1C"/>
                </a:solidFill>
                <a:latin typeface="Arial"/>
                <a:cs typeface="Arial"/>
              </a:rPr>
              <a:t> </a:t>
            </a:r>
            <a:r>
              <a:rPr sz="1400" dirty="0">
                <a:solidFill>
                  <a:srgbClr val="1C1C1C"/>
                </a:solidFill>
                <a:latin typeface="Arial"/>
                <a:cs typeface="Arial"/>
              </a:rPr>
              <a:t>(IIDA)</a:t>
            </a:r>
            <a:r>
              <a:rPr sz="1400" spc="-30" dirty="0">
                <a:solidFill>
                  <a:srgbClr val="1C1C1C"/>
                </a:solidFill>
                <a:latin typeface="Arial"/>
                <a:cs typeface="Arial"/>
              </a:rPr>
              <a:t> </a:t>
            </a:r>
            <a:r>
              <a:rPr sz="1400" dirty="0">
                <a:solidFill>
                  <a:srgbClr val="1C1C1C"/>
                </a:solidFill>
                <a:latin typeface="Arial"/>
                <a:cs typeface="Arial"/>
              </a:rPr>
              <a:t>and</a:t>
            </a:r>
            <a:r>
              <a:rPr sz="1400" spc="-20" dirty="0">
                <a:solidFill>
                  <a:srgbClr val="1C1C1C"/>
                </a:solidFill>
                <a:latin typeface="Arial"/>
                <a:cs typeface="Arial"/>
              </a:rPr>
              <a:t> </a:t>
            </a:r>
            <a:r>
              <a:rPr sz="1400" dirty="0">
                <a:solidFill>
                  <a:srgbClr val="1C1C1C"/>
                </a:solidFill>
                <a:latin typeface="Arial"/>
                <a:cs typeface="Arial"/>
              </a:rPr>
              <a:t>Interior</a:t>
            </a:r>
            <a:r>
              <a:rPr sz="1400" spc="-40" dirty="0">
                <a:solidFill>
                  <a:srgbClr val="1C1C1C"/>
                </a:solidFill>
                <a:latin typeface="Arial"/>
                <a:cs typeface="Arial"/>
              </a:rPr>
              <a:t> </a:t>
            </a:r>
            <a:r>
              <a:rPr sz="1400" dirty="0">
                <a:solidFill>
                  <a:srgbClr val="1C1C1C"/>
                </a:solidFill>
                <a:latin typeface="Arial"/>
                <a:cs typeface="Arial"/>
              </a:rPr>
              <a:t>Designers</a:t>
            </a:r>
            <a:r>
              <a:rPr sz="1400" spc="-40" dirty="0">
                <a:solidFill>
                  <a:srgbClr val="1C1C1C"/>
                </a:solidFill>
                <a:latin typeface="Arial"/>
                <a:cs typeface="Arial"/>
              </a:rPr>
              <a:t> </a:t>
            </a:r>
            <a:r>
              <a:rPr sz="1400" dirty="0">
                <a:solidFill>
                  <a:srgbClr val="1C1C1C"/>
                </a:solidFill>
                <a:latin typeface="Arial"/>
                <a:cs typeface="Arial"/>
              </a:rPr>
              <a:t>of</a:t>
            </a:r>
            <a:r>
              <a:rPr sz="1400" spc="-15" dirty="0">
                <a:solidFill>
                  <a:srgbClr val="1C1C1C"/>
                </a:solidFill>
                <a:latin typeface="Arial"/>
                <a:cs typeface="Arial"/>
              </a:rPr>
              <a:t> </a:t>
            </a:r>
            <a:r>
              <a:rPr sz="1400" dirty="0">
                <a:solidFill>
                  <a:srgbClr val="1C1C1C"/>
                </a:solidFill>
                <a:latin typeface="Arial"/>
                <a:cs typeface="Arial"/>
              </a:rPr>
              <a:t>Canada</a:t>
            </a:r>
            <a:r>
              <a:rPr sz="1400" spc="-15" dirty="0">
                <a:solidFill>
                  <a:srgbClr val="1C1C1C"/>
                </a:solidFill>
                <a:latin typeface="Arial"/>
                <a:cs typeface="Arial"/>
              </a:rPr>
              <a:t> </a:t>
            </a:r>
            <a:r>
              <a:rPr sz="1400" spc="-5" dirty="0">
                <a:solidFill>
                  <a:srgbClr val="1C1C1C"/>
                </a:solidFill>
                <a:latin typeface="Arial"/>
                <a:cs typeface="Arial"/>
              </a:rPr>
              <a:t>(IDC).</a:t>
            </a:r>
            <a:endParaRPr sz="1400">
              <a:latin typeface="Arial"/>
              <a:cs typeface="Arial"/>
            </a:endParaRPr>
          </a:p>
          <a:p>
            <a:pPr>
              <a:lnSpc>
                <a:spcPct val="100000"/>
              </a:lnSpc>
              <a:spcBef>
                <a:spcPts val="10"/>
              </a:spcBef>
            </a:pPr>
            <a:endParaRPr sz="1450">
              <a:latin typeface="Arial"/>
              <a:cs typeface="Arial"/>
            </a:endParaRPr>
          </a:p>
          <a:p>
            <a:pPr marL="12700" marR="102870">
              <a:lnSpc>
                <a:spcPct val="100000"/>
              </a:lnSpc>
            </a:pPr>
            <a:r>
              <a:rPr sz="1400" spc="-5" dirty="0">
                <a:solidFill>
                  <a:srgbClr val="1C1C1C"/>
                </a:solidFill>
                <a:latin typeface="Arial"/>
                <a:cs typeface="Arial"/>
              </a:rPr>
              <a:t>The</a:t>
            </a:r>
            <a:r>
              <a:rPr sz="1400" spc="-20" dirty="0">
                <a:solidFill>
                  <a:srgbClr val="1C1C1C"/>
                </a:solidFill>
                <a:latin typeface="Arial"/>
                <a:cs typeface="Arial"/>
              </a:rPr>
              <a:t> </a:t>
            </a:r>
            <a:r>
              <a:rPr sz="1400" dirty="0">
                <a:solidFill>
                  <a:srgbClr val="1C1C1C"/>
                </a:solidFill>
                <a:latin typeface="Arial"/>
                <a:cs typeface="Arial"/>
              </a:rPr>
              <a:t>content</a:t>
            </a:r>
            <a:r>
              <a:rPr sz="1400" spc="-40" dirty="0">
                <a:solidFill>
                  <a:srgbClr val="1C1C1C"/>
                </a:solidFill>
                <a:latin typeface="Arial"/>
                <a:cs typeface="Arial"/>
              </a:rPr>
              <a:t> </a:t>
            </a:r>
            <a:r>
              <a:rPr sz="1400" dirty="0">
                <a:solidFill>
                  <a:srgbClr val="1C1C1C"/>
                </a:solidFill>
                <a:latin typeface="Arial"/>
                <a:cs typeface="Arial"/>
              </a:rPr>
              <a:t>included</a:t>
            </a:r>
            <a:r>
              <a:rPr sz="1400" spc="-40" dirty="0">
                <a:solidFill>
                  <a:srgbClr val="1C1C1C"/>
                </a:solidFill>
                <a:latin typeface="Arial"/>
                <a:cs typeface="Arial"/>
              </a:rPr>
              <a:t> </a:t>
            </a:r>
            <a:r>
              <a:rPr sz="1400" dirty="0">
                <a:solidFill>
                  <a:srgbClr val="1C1C1C"/>
                </a:solidFill>
                <a:latin typeface="Arial"/>
                <a:cs typeface="Arial"/>
              </a:rPr>
              <a:t>is</a:t>
            </a:r>
            <a:r>
              <a:rPr sz="1400" spc="-5" dirty="0">
                <a:solidFill>
                  <a:srgbClr val="1C1C1C"/>
                </a:solidFill>
                <a:latin typeface="Arial"/>
                <a:cs typeface="Arial"/>
              </a:rPr>
              <a:t> </a:t>
            </a:r>
            <a:r>
              <a:rPr sz="1400" dirty="0">
                <a:solidFill>
                  <a:srgbClr val="1C1C1C"/>
                </a:solidFill>
                <a:latin typeface="Arial"/>
                <a:cs typeface="Arial"/>
              </a:rPr>
              <a:t>not</a:t>
            </a:r>
            <a:r>
              <a:rPr sz="1400" spc="-10" dirty="0">
                <a:solidFill>
                  <a:srgbClr val="1C1C1C"/>
                </a:solidFill>
                <a:latin typeface="Arial"/>
                <a:cs typeface="Arial"/>
              </a:rPr>
              <a:t> </a:t>
            </a:r>
            <a:r>
              <a:rPr sz="1400" dirty="0">
                <a:solidFill>
                  <a:srgbClr val="1C1C1C"/>
                </a:solidFill>
                <a:latin typeface="Arial"/>
                <a:cs typeface="Arial"/>
              </a:rPr>
              <a:t>deemed</a:t>
            </a:r>
            <a:r>
              <a:rPr sz="1400" spc="-30" dirty="0">
                <a:solidFill>
                  <a:srgbClr val="1C1C1C"/>
                </a:solidFill>
                <a:latin typeface="Arial"/>
                <a:cs typeface="Arial"/>
              </a:rPr>
              <a:t> </a:t>
            </a:r>
            <a:r>
              <a:rPr sz="1400" dirty="0">
                <a:solidFill>
                  <a:srgbClr val="1C1C1C"/>
                </a:solidFill>
                <a:latin typeface="Arial"/>
                <a:cs typeface="Arial"/>
              </a:rPr>
              <a:t>or</a:t>
            </a:r>
            <a:r>
              <a:rPr sz="1400" spc="-15" dirty="0">
                <a:solidFill>
                  <a:srgbClr val="1C1C1C"/>
                </a:solidFill>
                <a:latin typeface="Arial"/>
                <a:cs typeface="Arial"/>
              </a:rPr>
              <a:t> </a:t>
            </a:r>
            <a:r>
              <a:rPr sz="1400" dirty="0">
                <a:solidFill>
                  <a:srgbClr val="1C1C1C"/>
                </a:solidFill>
                <a:latin typeface="Arial"/>
                <a:cs typeface="Arial"/>
              </a:rPr>
              <a:t>construed</a:t>
            </a:r>
            <a:r>
              <a:rPr sz="1400" spc="-45" dirty="0">
                <a:solidFill>
                  <a:srgbClr val="1C1C1C"/>
                </a:solidFill>
                <a:latin typeface="Arial"/>
                <a:cs typeface="Arial"/>
              </a:rPr>
              <a:t> </a:t>
            </a:r>
            <a:r>
              <a:rPr sz="1400" dirty="0">
                <a:solidFill>
                  <a:srgbClr val="1C1C1C"/>
                </a:solidFill>
                <a:latin typeface="Arial"/>
                <a:cs typeface="Arial"/>
              </a:rPr>
              <a:t>to</a:t>
            </a:r>
            <a:r>
              <a:rPr sz="1400" spc="-15" dirty="0">
                <a:solidFill>
                  <a:srgbClr val="1C1C1C"/>
                </a:solidFill>
                <a:latin typeface="Arial"/>
                <a:cs typeface="Arial"/>
              </a:rPr>
              <a:t> </a:t>
            </a:r>
            <a:r>
              <a:rPr sz="1400" dirty="0">
                <a:solidFill>
                  <a:srgbClr val="1C1C1C"/>
                </a:solidFill>
                <a:latin typeface="Arial"/>
                <a:cs typeface="Arial"/>
              </a:rPr>
              <a:t>be</a:t>
            </a:r>
            <a:r>
              <a:rPr sz="1400" spc="-10" dirty="0">
                <a:solidFill>
                  <a:srgbClr val="1C1C1C"/>
                </a:solidFill>
                <a:latin typeface="Arial"/>
                <a:cs typeface="Arial"/>
              </a:rPr>
              <a:t> </a:t>
            </a:r>
            <a:r>
              <a:rPr sz="1400" dirty="0">
                <a:solidFill>
                  <a:srgbClr val="1C1C1C"/>
                </a:solidFill>
                <a:latin typeface="Arial"/>
                <a:cs typeface="Arial"/>
              </a:rPr>
              <a:t>an</a:t>
            </a:r>
            <a:r>
              <a:rPr sz="1400" spc="-15" dirty="0">
                <a:solidFill>
                  <a:srgbClr val="1C1C1C"/>
                </a:solidFill>
                <a:latin typeface="Arial"/>
                <a:cs typeface="Arial"/>
              </a:rPr>
              <a:t> </a:t>
            </a:r>
            <a:r>
              <a:rPr sz="1400" spc="-5" dirty="0">
                <a:solidFill>
                  <a:srgbClr val="1C1C1C"/>
                </a:solidFill>
                <a:latin typeface="Arial"/>
                <a:cs typeface="Arial"/>
              </a:rPr>
              <a:t>approval</a:t>
            </a:r>
            <a:r>
              <a:rPr sz="1400" spc="-20" dirty="0">
                <a:solidFill>
                  <a:srgbClr val="1C1C1C"/>
                </a:solidFill>
                <a:latin typeface="Arial"/>
                <a:cs typeface="Arial"/>
              </a:rPr>
              <a:t> </a:t>
            </a:r>
            <a:r>
              <a:rPr sz="1400" dirty="0">
                <a:solidFill>
                  <a:srgbClr val="1C1C1C"/>
                </a:solidFill>
                <a:latin typeface="Arial"/>
                <a:cs typeface="Arial"/>
              </a:rPr>
              <a:t>or</a:t>
            </a:r>
            <a:r>
              <a:rPr sz="1400" spc="-5" dirty="0">
                <a:solidFill>
                  <a:srgbClr val="1C1C1C"/>
                </a:solidFill>
                <a:latin typeface="Arial"/>
                <a:cs typeface="Arial"/>
              </a:rPr>
              <a:t> </a:t>
            </a:r>
            <a:r>
              <a:rPr sz="1400" dirty="0">
                <a:solidFill>
                  <a:srgbClr val="1C1C1C"/>
                </a:solidFill>
                <a:latin typeface="Arial"/>
                <a:cs typeface="Arial"/>
              </a:rPr>
              <a:t>endorsement</a:t>
            </a:r>
            <a:r>
              <a:rPr sz="1400" spc="-50" dirty="0">
                <a:solidFill>
                  <a:srgbClr val="1C1C1C"/>
                </a:solidFill>
                <a:latin typeface="Arial"/>
                <a:cs typeface="Arial"/>
              </a:rPr>
              <a:t> </a:t>
            </a:r>
            <a:r>
              <a:rPr sz="1400" dirty="0">
                <a:solidFill>
                  <a:srgbClr val="1C1C1C"/>
                </a:solidFill>
                <a:latin typeface="Arial"/>
                <a:cs typeface="Arial"/>
              </a:rPr>
              <a:t>by</a:t>
            </a:r>
            <a:r>
              <a:rPr sz="1400" spc="-10" dirty="0">
                <a:solidFill>
                  <a:srgbClr val="1C1C1C"/>
                </a:solidFill>
                <a:latin typeface="Arial"/>
                <a:cs typeface="Arial"/>
              </a:rPr>
              <a:t> </a:t>
            </a:r>
            <a:r>
              <a:rPr sz="1400" spc="-5" dirty="0">
                <a:solidFill>
                  <a:srgbClr val="1C1C1C"/>
                </a:solidFill>
                <a:latin typeface="Arial"/>
                <a:cs typeface="Arial"/>
              </a:rPr>
              <a:t>IDCEC </a:t>
            </a:r>
            <a:r>
              <a:rPr sz="1400" dirty="0">
                <a:solidFill>
                  <a:srgbClr val="1C1C1C"/>
                </a:solidFill>
                <a:latin typeface="Arial"/>
                <a:cs typeface="Arial"/>
              </a:rPr>
              <a:t>of</a:t>
            </a:r>
            <a:r>
              <a:rPr sz="1400" spc="-15" dirty="0">
                <a:solidFill>
                  <a:srgbClr val="1C1C1C"/>
                </a:solidFill>
                <a:latin typeface="Arial"/>
                <a:cs typeface="Arial"/>
              </a:rPr>
              <a:t> </a:t>
            </a:r>
            <a:r>
              <a:rPr sz="1400" dirty="0">
                <a:solidFill>
                  <a:srgbClr val="1C1C1C"/>
                </a:solidFill>
                <a:latin typeface="Arial"/>
                <a:cs typeface="Arial"/>
              </a:rPr>
              <a:t>any  material or </a:t>
            </a:r>
            <a:r>
              <a:rPr sz="1400" spc="-5" dirty="0">
                <a:solidFill>
                  <a:srgbClr val="1C1C1C"/>
                </a:solidFill>
                <a:latin typeface="Arial"/>
                <a:cs typeface="Arial"/>
              </a:rPr>
              <a:t>construction </a:t>
            </a:r>
            <a:r>
              <a:rPr sz="1400" dirty="0">
                <a:solidFill>
                  <a:srgbClr val="1C1C1C"/>
                </a:solidFill>
                <a:latin typeface="Arial"/>
                <a:cs typeface="Arial"/>
              </a:rPr>
              <a:t>or any method or manner of handling, using, distributing or dealing in any  material or</a:t>
            </a:r>
            <a:r>
              <a:rPr sz="1400" spc="-55" dirty="0">
                <a:solidFill>
                  <a:srgbClr val="1C1C1C"/>
                </a:solidFill>
                <a:latin typeface="Arial"/>
                <a:cs typeface="Arial"/>
              </a:rPr>
              <a:t> </a:t>
            </a:r>
            <a:r>
              <a:rPr sz="1400" dirty="0">
                <a:solidFill>
                  <a:srgbClr val="1C1C1C"/>
                </a:solidFill>
                <a:latin typeface="Arial"/>
                <a:cs typeface="Arial"/>
              </a:rPr>
              <a:t>product.</a:t>
            </a:r>
            <a:endParaRPr sz="1400">
              <a:latin typeface="Arial"/>
              <a:cs typeface="Arial"/>
            </a:endParaRPr>
          </a:p>
          <a:p>
            <a:pPr>
              <a:lnSpc>
                <a:spcPct val="100000"/>
              </a:lnSpc>
              <a:spcBef>
                <a:spcPts val="15"/>
              </a:spcBef>
            </a:pPr>
            <a:endParaRPr sz="1450">
              <a:latin typeface="Arial"/>
              <a:cs typeface="Arial"/>
            </a:endParaRPr>
          </a:p>
          <a:p>
            <a:pPr marL="12700">
              <a:lnSpc>
                <a:spcPct val="100000"/>
              </a:lnSpc>
            </a:pPr>
            <a:r>
              <a:rPr sz="1400" dirty="0">
                <a:solidFill>
                  <a:srgbClr val="1C1C1C"/>
                </a:solidFill>
                <a:latin typeface="Arial"/>
                <a:cs typeface="Arial"/>
              </a:rPr>
              <a:t>Questions</a:t>
            </a:r>
            <a:r>
              <a:rPr sz="1400" spc="-50" dirty="0">
                <a:solidFill>
                  <a:srgbClr val="1C1C1C"/>
                </a:solidFill>
                <a:latin typeface="Arial"/>
                <a:cs typeface="Arial"/>
              </a:rPr>
              <a:t> </a:t>
            </a:r>
            <a:r>
              <a:rPr sz="1400" dirty="0">
                <a:solidFill>
                  <a:srgbClr val="1C1C1C"/>
                </a:solidFill>
                <a:latin typeface="Arial"/>
                <a:cs typeface="Arial"/>
              </a:rPr>
              <a:t>related</a:t>
            </a:r>
            <a:r>
              <a:rPr sz="1400" spc="-30" dirty="0">
                <a:solidFill>
                  <a:srgbClr val="1C1C1C"/>
                </a:solidFill>
                <a:latin typeface="Arial"/>
                <a:cs typeface="Arial"/>
              </a:rPr>
              <a:t> </a:t>
            </a:r>
            <a:r>
              <a:rPr sz="1400" dirty="0">
                <a:solidFill>
                  <a:srgbClr val="1C1C1C"/>
                </a:solidFill>
                <a:latin typeface="Arial"/>
                <a:cs typeface="Arial"/>
              </a:rPr>
              <a:t>to</a:t>
            </a:r>
            <a:r>
              <a:rPr sz="1400" spc="-15" dirty="0">
                <a:solidFill>
                  <a:srgbClr val="1C1C1C"/>
                </a:solidFill>
                <a:latin typeface="Arial"/>
                <a:cs typeface="Arial"/>
              </a:rPr>
              <a:t> </a:t>
            </a:r>
            <a:r>
              <a:rPr sz="1400" dirty="0">
                <a:solidFill>
                  <a:srgbClr val="1C1C1C"/>
                </a:solidFill>
                <a:latin typeface="Arial"/>
                <a:cs typeface="Arial"/>
              </a:rPr>
              <a:t>specific</a:t>
            </a:r>
            <a:r>
              <a:rPr sz="1400" spc="-40" dirty="0">
                <a:solidFill>
                  <a:srgbClr val="1C1C1C"/>
                </a:solidFill>
                <a:latin typeface="Arial"/>
                <a:cs typeface="Arial"/>
              </a:rPr>
              <a:t> </a:t>
            </a:r>
            <a:r>
              <a:rPr sz="1400" dirty="0">
                <a:solidFill>
                  <a:srgbClr val="1C1C1C"/>
                </a:solidFill>
                <a:latin typeface="Arial"/>
                <a:cs typeface="Arial"/>
              </a:rPr>
              <a:t>materials,</a:t>
            </a:r>
            <a:r>
              <a:rPr sz="1400" spc="-45" dirty="0">
                <a:solidFill>
                  <a:srgbClr val="1C1C1C"/>
                </a:solidFill>
                <a:latin typeface="Arial"/>
                <a:cs typeface="Arial"/>
              </a:rPr>
              <a:t> </a:t>
            </a:r>
            <a:r>
              <a:rPr sz="1400" dirty="0">
                <a:solidFill>
                  <a:srgbClr val="1C1C1C"/>
                </a:solidFill>
                <a:latin typeface="Arial"/>
                <a:cs typeface="Arial"/>
              </a:rPr>
              <a:t>methods</a:t>
            </a:r>
            <a:r>
              <a:rPr sz="1400" spc="-40" dirty="0">
                <a:solidFill>
                  <a:srgbClr val="1C1C1C"/>
                </a:solidFill>
                <a:latin typeface="Arial"/>
                <a:cs typeface="Arial"/>
              </a:rPr>
              <a:t> </a:t>
            </a:r>
            <a:r>
              <a:rPr sz="1400" dirty="0">
                <a:solidFill>
                  <a:srgbClr val="1C1C1C"/>
                </a:solidFill>
                <a:latin typeface="Arial"/>
                <a:cs typeface="Arial"/>
              </a:rPr>
              <a:t>and</a:t>
            </a:r>
            <a:r>
              <a:rPr sz="1400" spc="-20" dirty="0">
                <a:solidFill>
                  <a:srgbClr val="1C1C1C"/>
                </a:solidFill>
                <a:latin typeface="Arial"/>
                <a:cs typeface="Arial"/>
              </a:rPr>
              <a:t> </a:t>
            </a:r>
            <a:r>
              <a:rPr sz="1400" spc="-5" dirty="0">
                <a:solidFill>
                  <a:srgbClr val="1C1C1C"/>
                </a:solidFill>
                <a:latin typeface="Arial"/>
                <a:cs typeface="Arial"/>
              </a:rPr>
              <a:t>services</a:t>
            </a:r>
            <a:r>
              <a:rPr sz="1400" spc="-10" dirty="0">
                <a:solidFill>
                  <a:srgbClr val="1C1C1C"/>
                </a:solidFill>
                <a:latin typeface="Arial"/>
                <a:cs typeface="Arial"/>
              </a:rPr>
              <a:t> </a:t>
            </a:r>
            <a:r>
              <a:rPr sz="1400" dirty="0">
                <a:solidFill>
                  <a:srgbClr val="1C1C1C"/>
                </a:solidFill>
                <a:latin typeface="Arial"/>
                <a:cs typeface="Arial"/>
              </a:rPr>
              <a:t>should</a:t>
            </a:r>
            <a:r>
              <a:rPr sz="1400" spc="-35" dirty="0">
                <a:solidFill>
                  <a:srgbClr val="1C1C1C"/>
                </a:solidFill>
                <a:latin typeface="Arial"/>
                <a:cs typeface="Arial"/>
              </a:rPr>
              <a:t> </a:t>
            </a:r>
            <a:r>
              <a:rPr sz="1400" dirty="0">
                <a:solidFill>
                  <a:srgbClr val="1C1C1C"/>
                </a:solidFill>
                <a:latin typeface="Arial"/>
                <a:cs typeface="Arial"/>
              </a:rPr>
              <a:t>be</a:t>
            </a:r>
            <a:r>
              <a:rPr sz="1400" spc="-15" dirty="0">
                <a:solidFill>
                  <a:srgbClr val="1C1C1C"/>
                </a:solidFill>
                <a:latin typeface="Arial"/>
                <a:cs typeface="Arial"/>
              </a:rPr>
              <a:t> </a:t>
            </a:r>
            <a:r>
              <a:rPr sz="1400" dirty="0">
                <a:solidFill>
                  <a:srgbClr val="1C1C1C"/>
                </a:solidFill>
                <a:latin typeface="Arial"/>
                <a:cs typeface="Arial"/>
              </a:rPr>
              <a:t>directed</a:t>
            </a:r>
            <a:r>
              <a:rPr sz="1400" spc="-45" dirty="0">
                <a:solidFill>
                  <a:srgbClr val="1C1C1C"/>
                </a:solidFill>
                <a:latin typeface="Arial"/>
                <a:cs typeface="Arial"/>
              </a:rPr>
              <a:t> </a:t>
            </a:r>
            <a:r>
              <a:rPr sz="1400" dirty="0">
                <a:solidFill>
                  <a:srgbClr val="1C1C1C"/>
                </a:solidFill>
                <a:latin typeface="Arial"/>
                <a:cs typeface="Arial"/>
              </a:rPr>
              <a:t>to</a:t>
            </a:r>
            <a:r>
              <a:rPr sz="1400" spc="-15" dirty="0">
                <a:solidFill>
                  <a:srgbClr val="1C1C1C"/>
                </a:solidFill>
                <a:latin typeface="Arial"/>
                <a:cs typeface="Arial"/>
              </a:rPr>
              <a:t> </a:t>
            </a:r>
            <a:r>
              <a:rPr sz="1400" dirty="0">
                <a:solidFill>
                  <a:srgbClr val="1C1C1C"/>
                </a:solidFill>
                <a:latin typeface="Arial"/>
                <a:cs typeface="Arial"/>
              </a:rPr>
              <a:t>the</a:t>
            </a:r>
            <a:r>
              <a:rPr sz="1400" spc="-20" dirty="0">
                <a:solidFill>
                  <a:srgbClr val="1C1C1C"/>
                </a:solidFill>
                <a:latin typeface="Arial"/>
                <a:cs typeface="Arial"/>
              </a:rPr>
              <a:t> </a:t>
            </a:r>
            <a:r>
              <a:rPr sz="1400" dirty="0">
                <a:solidFill>
                  <a:srgbClr val="1C1C1C"/>
                </a:solidFill>
                <a:latin typeface="Arial"/>
                <a:cs typeface="Arial"/>
              </a:rPr>
              <a:t>instructor</a:t>
            </a:r>
            <a:r>
              <a:rPr sz="1400" spc="-50" dirty="0">
                <a:solidFill>
                  <a:srgbClr val="1C1C1C"/>
                </a:solidFill>
                <a:latin typeface="Arial"/>
                <a:cs typeface="Arial"/>
              </a:rPr>
              <a:t> </a:t>
            </a:r>
            <a:r>
              <a:rPr sz="1400" dirty="0">
                <a:solidFill>
                  <a:srgbClr val="1C1C1C"/>
                </a:solidFill>
                <a:latin typeface="Arial"/>
                <a:cs typeface="Arial"/>
              </a:rPr>
              <a:t>or</a:t>
            </a:r>
            <a:endParaRPr sz="1400">
              <a:latin typeface="Arial"/>
              <a:cs typeface="Arial"/>
            </a:endParaRPr>
          </a:p>
          <a:p>
            <a:pPr marL="12700">
              <a:lnSpc>
                <a:spcPct val="100000"/>
              </a:lnSpc>
            </a:pPr>
            <a:r>
              <a:rPr sz="1400" spc="-5" dirty="0">
                <a:solidFill>
                  <a:srgbClr val="1C1C1C"/>
                </a:solidFill>
                <a:latin typeface="Arial"/>
                <a:cs typeface="Arial"/>
              </a:rPr>
              <a:t>provider </a:t>
            </a:r>
            <a:r>
              <a:rPr sz="1400" dirty="0">
                <a:solidFill>
                  <a:srgbClr val="1C1C1C"/>
                </a:solidFill>
                <a:latin typeface="Arial"/>
                <a:cs typeface="Arial"/>
              </a:rPr>
              <a:t>of this</a:t>
            </a:r>
            <a:r>
              <a:rPr sz="1400" spc="-55" dirty="0">
                <a:solidFill>
                  <a:srgbClr val="1C1C1C"/>
                </a:solidFill>
                <a:latin typeface="Arial"/>
                <a:cs typeface="Arial"/>
              </a:rPr>
              <a:t> </a:t>
            </a:r>
            <a:r>
              <a:rPr sz="1400" spc="-5" dirty="0">
                <a:solidFill>
                  <a:srgbClr val="1C1C1C"/>
                </a:solidFill>
                <a:latin typeface="Arial"/>
                <a:cs typeface="Arial"/>
              </a:rPr>
              <a:t>CEU.</a:t>
            </a:r>
            <a:endParaRPr sz="1400">
              <a:latin typeface="Arial"/>
              <a:cs typeface="Arial"/>
            </a:endParaRPr>
          </a:p>
          <a:p>
            <a:pPr>
              <a:lnSpc>
                <a:spcPct val="100000"/>
              </a:lnSpc>
              <a:spcBef>
                <a:spcPts val="15"/>
              </a:spcBef>
            </a:pPr>
            <a:endParaRPr sz="1450">
              <a:latin typeface="Arial"/>
              <a:cs typeface="Arial"/>
            </a:endParaRPr>
          </a:p>
          <a:p>
            <a:pPr marL="12700">
              <a:lnSpc>
                <a:spcPct val="100000"/>
              </a:lnSpc>
            </a:pPr>
            <a:r>
              <a:rPr sz="1400" spc="-5" dirty="0">
                <a:solidFill>
                  <a:srgbClr val="1C1C1C"/>
                </a:solidFill>
                <a:latin typeface="Arial"/>
                <a:cs typeface="Arial"/>
              </a:rPr>
              <a:t>This </a:t>
            </a:r>
            <a:r>
              <a:rPr sz="1400" dirty="0">
                <a:solidFill>
                  <a:srgbClr val="1C1C1C"/>
                </a:solidFill>
                <a:latin typeface="Arial"/>
                <a:cs typeface="Arial"/>
              </a:rPr>
              <a:t>program is registered for 0.1 CEU </a:t>
            </a:r>
            <a:r>
              <a:rPr sz="1400" spc="-5" dirty="0">
                <a:solidFill>
                  <a:srgbClr val="1C1C1C"/>
                </a:solidFill>
                <a:latin typeface="Arial"/>
                <a:cs typeface="Arial"/>
              </a:rPr>
              <a:t>value. The IDCEC </a:t>
            </a:r>
            <a:r>
              <a:rPr sz="1400" dirty="0">
                <a:solidFill>
                  <a:srgbClr val="1C1C1C"/>
                </a:solidFill>
                <a:latin typeface="Arial"/>
                <a:cs typeface="Arial"/>
              </a:rPr>
              <a:t>class-code is:</a:t>
            </a:r>
            <a:r>
              <a:rPr sz="1400" spc="-229" dirty="0">
                <a:solidFill>
                  <a:srgbClr val="1C1C1C"/>
                </a:solidFill>
                <a:latin typeface="Arial"/>
                <a:cs typeface="Arial"/>
              </a:rPr>
              <a:t> </a:t>
            </a:r>
            <a:r>
              <a:rPr sz="1400" spc="-10" dirty="0">
                <a:solidFill>
                  <a:srgbClr val="1C1C1C"/>
                </a:solidFill>
                <a:latin typeface="Arial"/>
                <a:cs typeface="Arial"/>
              </a:rPr>
              <a:t>CC-110460-1000.</a:t>
            </a:r>
            <a:endParaRPr sz="1400">
              <a:latin typeface="Arial"/>
              <a:cs typeface="Arial"/>
            </a:endParaRPr>
          </a:p>
          <a:p>
            <a:pPr>
              <a:lnSpc>
                <a:spcPct val="100000"/>
              </a:lnSpc>
              <a:spcBef>
                <a:spcPts val="10"/>
              </a:spcBef>
            </a:pPr>
            <a:endParaRPr sz="1450">
              <a:latin typeface="Arial"/>
              <a:cs typeface="Arial"/>
            </a:endParaRPr>
          </a:p>
          <a:p>
            <a:pPr marL="184785" marR="11430" indent="-172720">
              <a:lnSpc>
                <a:spcPct val="100000"/>
              </a:lnSpc>
              <a:spcBef>
                <a:spcPts val="5"/>
              </a:spcBef>
              <a:buChar char="•"/>
              <a:tabLst>
                <a:tab pos="185420" algn="l"/>
              </a:tabLst>
            </a:pPr>
            <a:r>
              <a:rPr sz="1400" spc="-5" dirty="0">
                <a:solidFill>
                  <a:srgbClr val="1C1C1C"/>
                </a:solidFill>
                <a:latin typeface="Arial"/>
                <a:cs typeface="Arial"/>
              </a:rPr>
              <a:t>This CEU will </a:t>
            </a:r>
            <a:r>
              <a:rPr sz="1400" dirty="0">
                <a:solidFill>
                  <a:srgbClr val="1C1C1C"/>
                </a:solidFill>
                <a:latin typeface="Arial"/>
                <a:cs typeface="Arial"/>
              </a:rPr>
              <a:t>be reported on </a:t>
            </a:r>
            <a:r>
              <a:rPr sz="1400" spc="-5" dirty="0">
                <a:solidFill>
                  <a:srgbClr val="1C1C1C"/>
                </a:solidFill>
                <a:latin typeface="Arial"/>
                <a:cs typeface="Arial"/>
              </a:rPr>
              <a:t>your </a:t>
            </a:r>
            <a:r>
              <a:rPr sz="1400" dirty="0">
                <a:solidFill>
                  <a:srgbClr val="1C1C1C"/>
                </a:solidFill>
                <a:latin typeface="Arial"/>
                <a:cs typeface="Arial"/>
              </a:rPr>
              <a:t>behalf to </a:t>
            </a:r>
            <a:r>
              <a:rPr sz="1400" spc="-5" dirty="0">
                <a:solidFill>
                  <a:srgbClr val="1C1C1C"/>
                </a:solidFill>
                <a:latin typeface="Arial"/>
                <a:cs typeface="Arial"/>
              </a:rPr>
              <a:t>IDCEC </a:t>
            </a:r>
            <a:r>
              <a:rPr sz="1400" dirty="0">
                <a:solidFill>
                  <a:srgbClr val="1C1C1C"/>
                </a:solidFill>
                <a:latin typeface="Arial"/>
                <a:cs typeface="Arial"/>
              </a:rPr>
              <a:t>and </a:t>
            </a:r>
            <a:r>
              <a:rPr sz="1400" spc="-5" dirty="0">
                <a:solidFill>
                  <a:srgbClr val="1C1C1C"/>
                </a:solidFill>
                <a:latin typeface="Arial"/>
                <a:cs typeface="Arial"/>
              </a:rPr>
              <a:t>you will receive </a:t>
            </a:r>
            <a:r>
              <a:rPr sz="1400" dirty="0">
                <a:solidFill>
                  <a:srgbClr val="1C1C1C"/>
                </a:solidFill>
                <a:latin typeface="Arial"/>
                <a:cs typeface="Arial"/>
              </a:rPr>
              <a:t>an </a:t>
            </a:r>
            <a:r>
              <a:rPr sz="1400" spc="-5" dirty="0">
                <a:solidFill>
                  <a:srgbClr val="1C1C1C"/>
                </a:solidFill>
                <a:latin typeface="Arial"/>
                <a:cs typeface="Arial"/>
              </a:rPr>
              <a:t>email notification. </a:t>
            </a:r>
            <a:r>
              <a:rPr sz="1400" dirty="0">
                <a:solidFill>
                  <a:srgbClr val="1C1C1C"/>
                </a:solidFill>
                <a:latin typeface="Arial"/>
                <a:cs typeface="Arial"/>
              </a:rPr>
              <a:t>Please  log in and complete the electronic </a:t>
            </a:r>
            <a:r>
              <a:rPr sz="1400" spc="-5" dirty="0">
                <a:solidFill>
                  <a:srgbClr val="1C1C1C"/>
                </a:solidFill>
                <a:latin typeface="Arial"/>
                <a:cs typeface="Arial"/>
              </a:rPr>
              <a:t>survey </a:t>
            </a:r>
            <a:r>
              <a:rPr sz="1400" dirty="0">
                <a:solidFill>
                  <a:srgbClr val="1C1C1C"/>
                </a:solidFill>
                <a:latin typeface="Arial"/>
                <a:cs typeface="Arial"/>
              </a:rPr>
              <a:t>for this</a:t>
            </a:r>
            <a:r>
              <a:rPr sz="1400" spc="-210" dirty="0">
                <a:solidFill>
                  <a:srgbClr val="1C1C1C"/>
                </a:solidFill>
                <a:latin typeface="Arial"/>
                <a:cs typeface="Arial"/>
              </a:rPr>
              <a:t> </a:t>
            </a:r>
            <a:r>
              <a:rPr sz="1400" spc="-5" dirty="0">
                <a:solidFill>
                  <a:srgbClr val="1C1C1C"/>
                </a:solidFill>
                <a:latin typeface="Arial"/>
                <a:cs typeface="Arial"/>
              </a:rPr>
              <a:t>CEU.</a:t>
            </a:r>
            <a:endParaRPr sz="1400">
              <a:latin typeface="Arial"/>
              <a:cs typeface="Arial"/>
            </a:endParaRPr>
          </a:p>
          <a:p>
            <a:pPr marL="184785" indent="-172720">
              <a:lnSpc>
                <a:spcPct val="100000"/>
              </a:lnSpc>
              <a:buChar char="•"/>
              <a:tabLst>
                <a:tab pos="185420" algn="l"/>
              </a:tabLst>
            </a:pPr>
            <a:r>
              <a:rPr sz="1400" dirty="0">
                <a:solidFill>
                  <a:srgbClr val="1C1C1C"/>
                </a:solidFill>
                <a:latin typeface="Arial"/>
                <a:cs typeface="Arial"/>
              </a:rPr>
              <a:t>Certificates of completion </a:t>
            </a:r>
            <a:r>
              <a:rPr sz="1400" spc="-5" dirty="0">
                <a:solidFill>
                  <a:srgbClr val="1C1C1C"/>
                </a:solidFill>
                <a:latin typeface="Arial"/>
                <a:cs typeface="Arial"/>
              </a:rPr>
              <a:t>will </a:t>
            </a:r>
            <a:r>
              <a:rPr sz="1400" dirty="0">
                <a:solidFill>
                  <a:srgbClr val="1C1C1C"/>
                </a:solidFill>
                <a:latin typeface="Arial"/>
                <a:cs typeface="Arial"/>
              </a:rPr>
              <a:t>be automatically issued once </a:t>
            </a:r>
            <a:r>
              <a:rPr sz="1400" spc="-5" dirty="0">
                <a:solidFill>
                  <a:srgbClr val="1C1C1C"/>
                </a:solidFill>
                <a:latin typeface="Arial"/>
                <a:cs typeface="Arial"/>
              </a:rPr>
              <a:t>you have </a:t>
            </a:r>
            <a:r>
              <a:rPr sz="1400" dirty="0">
                <a:solidFill>
                  <a:srgbClr val="1C1C1C"/>
                </a:solidFill>
                <a:latin typeface="Arial"/>
                <a:cs typeface="Arial"/>
              </a:rPr>
              <a:t>submitted the online </a:t>
            </a:r>
            <a:r>
              <a:rPr sz="1400" spc="-5" dirty="0">
                <a:solidFill>
                  <a:srgbClr val="1C1C1C"/>
                </a:solidFill>
                <a:latin typeface="Arial"/>
                <a:cs typeface="Arial"/>
              </a:rPr>
              <a:t>survey</a:t>
            </a:r>
            <a:r>
              <a:rPr sz="1400" spc="-265" dirty="0">
                <a:solidFill>
                  <a:srgbClr val="1C1C1C"/>
                </a:solidFill>
                <a:latin typeface="Arial"/>
                <a:cs typeface="Arial"/>
              </a:rPr>
              <a:t> </a:t>
            </a:r>
            <a:r>
              <a:rPr sz="1400" dirty="0">
                <a:solidFill>
                  <a:srgbClr val="1C1C1C"/>
                </a:solidFill>
                <a:latin typeface="Arial"/>
                <a:cs typeface="Arial"/>
              </a:rPr>
              <a:t>for</a:t>
            </a:r>
            <a:endParaRPr sz="1400">
              <a:latin typeface="Arial"/>
              <a:cs typeface="Arial"/>
            </a:endParaRPr>
          </a:p>
          <a:p>
            <a:pPr marL="184785">
              <a:lnSpc>
                <a:spcPct val="100000"/>
              </a:lnSpc>
            </a:pPr>
            <a:r>
              <a:rPr sz="1400" dirty="0">
                <a:solidFill>
                  <a:srgbClr val="1C1C1C"/>
                </a:solidFill>
                <a:latin typeface="Arial"/>
                <a:cs typeface="Arial"/>
              </a:rPr>
              <a:t>this</a:t>
            </a:r>
            <a:r>
              <a:rPr sz="1400" spc="-20" dirty="0">
                <a:solidFill>
                  <a:srgbClr val="1C1C1C"/>
                </a:solidFill>
                <a:latin typeface="Arial"/>
                <a:cs typeface="Arial"/>
              </a:rPr>
              <a:t> </a:t>
            </a:r>
            <a:r>
              <a:rPr sz="1400" spc="-5" dirty="0">
                <a:solidFill>
                  <a:srgbClr val="1C1C1C"/>
                </a:solidFill>
                <a:latin typeface="Arial"/>
                <a:cs typeface="Arial"/>
              </a:rPr>
              <a:t>CEU.</a:t>
            </a:r>
            <a:endParaRPr sz="1400">
              <a:latin typeface="Arial"/>
              <a:cs typeface="Arial"/>
            </a:endParaRPr>
          </a:p>
          <a:p>
            <a:pPr marL="184785" marR="61594" indent="-172720">
              <a:lnSpc>
                <a:spcPct val="100000"/>
              </a:lnSpc>
              <a:buChar char="•"/>
              <a:tabLst>
                <a:tab pos="185420" algn="l"/>
              </a:tabLst>
            </a:pPr>
            <a:r>
              <a:rPr sz="1400" dirty="0">
                <a:solidFill>
                  <a:srgbClr val="1C1C1C"/>
                </a:solidFill>
                <a:latin typeface="Arial"/>
                <a:cs typeface="Arial"/>
              </a:rPr>
              <a:t>Attendees</a:t>
            </a:r>
            <a:r>
              <a:rPr sz="1400" spc="-50" dirty="0">
                <a:solidFill>
                  <a:srgbClr val="1C1C1C"/>
                </a:solidFill>
                <a:latin typeface="Arial"/>
                <a:cs typeface="Arial"/>
              </a:rPr>
              <a:t> </a:t>
            </a:r>
            <a:r>
              <a:rPr sz="1400" spc="-5" dirty="0">
                <a:solidFill>
                  <a:srgbClr val="1C1C1C"/>
                </a:solidFill>
                <a:latin typeface="Arial"/>
                <a:cs typeface="Arial"/>
              </a:rPr>
              <a:t>who</a:t>
            </a:r>
            <a:r>
              <a:rPr sz="1400" dirty="0">
                <a:solidFill>
                  <a:srgbClr val="1C1C1C"/>
                </a:solidFill>
                <a:latin typeface="Arial"/>
                <a:cs typeface="Arial"/>
              </a:rPr>
              <a:t> do</a:t>
            </a:r>
            <a:r>
              <a:rPr sz="1400" spc="-5" dirty="0">
                <a:solidFill>
                  <a:srgbClr val="1C1C1C"/>
                </a:solidFill>
                <a:latin typeface="Arial"/>
                <a:cs typeface="Arial"/>
              </a:rPr>
              <a:t> </a:t>
            </a:r>
            <a:r>
              <a:rPr sz="1400" dirty="0">
                <a:solidFill>
                  <a:srgbClr val="1C1C1C"/>
                </a:solidFill>
                <a:latin typeface="Arial"/>
                <a:cs typeface="Arial"/>
              </a:rPr>
              <a:t>not</a:t>
            </a:r>
            <a:r>
              <a:rPr sz="1400" spc="-30" dirty="0">
                <a:solidFill>
                  <a:srgbClr val="1C1C1C"/>
                </a:solidFill>
                <a:latin typeface="Arial"/>
                <a:cs typeface="Arial"/>
              </a:rPr>
              <a:t> </a:t>
            </a:r>
            <a:r>
              <a:rPr sz="1400" dirty="0">
                <a:solidFill>
                  <a:srgbClr val="1C1C1C"/>
                </a:solidFill>
                <a:latin typeface="Arial"/>
                <a:cs typeface="Arial"/>
              </a:rPr>
              <a:t>belong</a:t>
            </a:r>
            <a:r>
              <a:rPr sz="1400" spc="-15" dirty="0">
                <a:solidFill>
                  <a:srgbClr val="1C1C1C"/>
                </a:solidFill>
                <a:latin typeface="Arial"/>
                <a:cs typeface="Arial"/>
              </a:rPr>
              <a:t> </a:t>
            </a:r>
            <a:r>
              <a:rPr sz="1400" dirty="0">
                <a:solidFill>
                  <a:srgbClr val="1C1C1C"/>
                </a:solidFill>
                <a:latin typeface="Arial"/>
                <a:cs typeface="Arial"/>
              </a:rPr>
              <a:t>to</a:t>
            </a:r>
            <a:r>
              <a:rPr sz="1400" spc="-105" dirty="0">
                <a:solidFill>
                  <a:srgbClr val="1C1C1C"/>
                </a:solidFill>
                <a:latin typeface="Arial"/>
                <a:cs typeface="Arial"/>
              </a:rPr>
              <a:t> </a:t>
            </a:r>
            <a:r>
              <a:rPr sz="1400" dirty="0">
                <a:solidFill>
                  <a:srgbClr val="1C1C1C"/>
                </a:solidFill>
                <a:latin typeface="Arial"/>
                <a:cs typeface="Arial"/>
              </a:rPr>
              <a:t>ASID,</a:t>
            </a:r>
            <a:r>
              <a:rPr sz="1400" spc="-5" dirty="0">
                <a:solidFill>
                  <a:srgbClr val="1C1C1C"/>
                </a:solidFill>
                <a:latin typeface="Arial"/>
                <a:cs typeface="Arial"/>
              </a:rPr>
              <a:t> IIDA</a:t>
            </a:r>
            <a:r>
              <a:rPr sz="1400" spc="-85" dirty="0">
                <a:solidFill>
                  <a:srgbClr val="1C1C1C"/>
                </a:solidFill>
                <a:latin typeface="Arial"/>
                <a:cs typeface="Arial"/>
              </a:rPr>
              <a:t> </a:t>
            </a:r>
            <a:r>
              <a:rPr sz="1400" dirty="0">
                <a:solidFill>
                  <a:srgbClr val="1C1C1C"/>
                </a:solidFill>
                <a:latin typeface="Arial"/>
                <a:cs typeface="Arial"/>
              </a:rPr>
              <a:t>or</a:t>
            </a:r>
            <a:r>
              <a:rPr sz="1400" spc="-20" dirty="0">
                <a:solidFill>
                  <a:srgbClr val="1C1C1C"/>
                </a:solidFill>
                <a:latin typeface="Arial"/>
                <a:cs typeface="Arial"/>
              </a:rPr>
              <a:t> </a:t>
            </a:r>
            <a:r>
              <a:rPr sz="1400" spc="-5" dirty="0">
                <a:solidFill>
                  <a:srgbClr val="1C1C1C"/>
                </a:solidFill>
                <a:latin typeface="Arial"/>
                <a:cs typeface="Arial"/>
              </a:rPr>
              <a:t>IDC</a:t>
            </a:r>
            <a:r>
              <a:rPr sz="1400" dirty="0">
                <a:solidFill>
                  <a:srgbClr val="1C1C1C"/>
                </a:solidFill>
                <a:latin typeface="Arial"/>
                <a:cs typeface="Arial"/>
              </a:rPr>
              <a:t> and</a:t>
            </a:r>
            <a:r>
              <a:rPr sz="1400" spc="-20" dirty="0">
                <a:solidFill>
                  <a:srgbClr val="1C1C1C"/>
                </a:solidFill>
                <a:latin typeface="Arial"/>
                <a:cs typeface="Arial"/>
              </a:rPr>
              <a:t> </a:t>
            </a:r>
            <a:r>
              <a:rPr sz="1400" dirty="0">
                <a:solidFill>
                  <a:srgbClr val="1C1C1C"/>
                </a:solidFill>
                <a:latin typeface="Arial"/>
                <a:cs typeface="Arial"/>
              </a:rPr>
              <a:t>do</a:t>
            </a:r>
            <a:r>
              <a:rPr sz="1400" spc="-20" dirty="0">
                <a:solidFill>
                  <a:srgbClr val="1C1C1C"/>
                </a:solidFill>
                <a:latin typeface="Arial"/>
                <a:cs typeface="Arial"/>
              </a:rPr>
              <a:t> </a:t>
            </a:r>
            <a:r>
              <a:rPr sz="1400" dirty="0">
                <a:solidFill>
                  <a:srgbClr val="1C1C1C"/>
                </a:solidFill>
                <a:latin typeface="Arial"/>
                <a:cs typeface="Arial"/>
              </a:rPr>
              <a:t>not</a:t>
            </a:r>
            <a:r>
              <a:rPr sz="1400" spc="-10" dirty="0">
                <a:solidFill>
                  <a:srgbClr val="1C1C1C"/>
                </a:solidFill>
                <a:latin typeface="Arial"/>
                <a:cs typeface="Arial"/>
              </a:rPr>
              <a:t> </a:t>
            </a:r>
            <a:r>
              <a:rPr sz="1400" spc="-5" dirty="0">
                <a:solidFill>
                  <a:srgbClr val="1C1C1C"/>
                </a:solidFill>
                <a:latin typeface="Arial"/>
                <a:cs typeface="Arial"/>
              </a:rPr>
              <a:t>have</a:t>
            </a:r>
            <a:r>
              <a:rPr sz="1400" spc="-10" dirty="0">
                <a:solidFill>
                  <a:srgbClr val="1C1C1C"/>
                </a:solidFill>
                <a:latin typeface="Arial"/>
                <a:cs typeface="Arial"/>
              </a:rPr>
              <a:t> </a:t>
            </a:r>
            <a:r>
              <a:rPr sz="1400" dirty="0">
                <a:solidFill>
                  <a:srgbClr val="1C1C1C"/>
                </a:solidFill>
                <a:latin typeface="Arial"/>
                <a:cs typeface="Arial"/>
              </a:rPr>
              <a:t>a</a:t>
            </a:r>
            <a:r>
              <a:rPr sz="1400" spc="-5" dirty="0">
                <a:solidFill>
                  <a:srgbClr val="1C1C1C"/>
                </a:solidFill>
                <a:latin typeface="Arial"/>
                <a:cs typeface="Arial"/>
              </a:rPr>
              <a:t> </a:t>
            </a:r>
            <a:r>
              <a:rPr sz="1400" dirty="0">
                <a:solidFill>
                  <a:srgbClr val="1C1C1C"/>
                </a:solidFill>
                <a:latin typeface="Arial"/>
                <a:cs typeface="Arial"/>
              </a:rPr>
              <a:t>unique</a:t>
            </a:r>
            <a:r>
              <a:rPr sz="1400" spc="-35" dirty="0">
                <a:solidFill>
                  <a:srgbClr val="1C1C1C"/>
                </a:solidFill>
                <a:latin typeface="Arial"/>
                <a:cs typeface="Arial"/>
              </a:rPr>
              <a:t> </a:t>
            </a:r>
            <a:r>
              <a:rPr sz="1400" spc="-5" dirty="0">
                <a:solidFill>
                  <a:srgbClr val="1C1C1C"/>
                </a:solidFill>
                <a:latin typeface="Arial"/>
                <a:cs typeface="Arial"/>
              </a:rPr>
              <a:t>IDCEC</a:t>
            </a:r>
            <a:r>
              <a:rPr sz="1400" dirty="0">
                <a:solidFill>
                  <a:srgbClr val="1C1C1C"/>
                </a:solidFill>
                <a:latin typeface="Arial"/>
                <a:cs typeface="Arial"/>
              </a:rPr>
              <a:t> number</a:t>
            </a:r>
            <a:r>
              <a:rPr sz="1400" spc="-30" dirty="0">
                <a:solidFill>
                  <a:srgbClr val="1C1C1C"/>
                </a:solidFill>
                <a:latin typeface="Arial"/>
                <a:cs typeface="Arial"/>
              </a:rPr>
              <a:t> </a:t>
            </a:r>
            <a:r>
              <a:rPr sz="1400" spc="-5" dirty="0">
                <a:solidFill>
                  <a:srgbClr val="1C1C1C"/>
                </a:solidFill>
                <a:latin typeface="Arial"/>
                <a:cs typeface="Arial"/>
              </a:rPr>
              <a:t>will</a:t>
            </a:r>
            <a:r>
              <a:rPr sz="1400" spc="20" dirty="0">
                <a:solidFill>
                  <a:srgbClr val="1C1C1C"/>
                </a:solidFill>
                <a:latin typeface="Arial"/>
                <a:cs typeface="Arial"/>
              </a:rPr>
              <a:t> </a:t>
            </a:r>
            <a:r>
              <a:rPr sz="1400" dirty="0">
                <a:solidFill>
                  <a:srgbClr val="1C1C1C"/>
                </a:solidFill>
                <a:latin typeface="Arial"/>
                <a:cs typeface="Arial"/>
              </a:rPr>
              <a:t>be  </a:t>
            </a:r>
            <a:r>
              <a:rPr sz="1400" spc="-5" dirty="0">
                <a:solidFill>
                  <a:srgbClr val="1C1C1C"/>
                </a:solidFill>
                <a:latin typeface="Arial"/>
                <a:cs typeface="Arial"/>
              </a:rPr>
              <a:t>provided with </a:t>
            </a:r>
            <a:r>
              <a:rPr sz="1400" dirty="0">
                <a:solidFill>
                  <a:srgbClr val="1C1C1C"/>
                </a:solidFill>
                <a:latin typeface="Arial"/>
                <a:cs typeface="Arial"/>
              </a:rPr>
              <a:t>a </a:t>
            </a:r>
            <a:r>
              <a:rPr sz="1400" spc="-5" dirty="0">
                <a:solidFill>
                  <a:srgbClr val="1C1C1C"/>
                </a:solidFill>
                <a:latin typeface="Arial"/>
                <a:cs typeface="Arial"/>
              </a:rPr>
              <a:t>Certificate </a:t>
            </a:r>
            <a:r>
              <a:rPr sz="1400" dirty="0">
                <a:solidFill>
                  <a:srgbClr val="1C1C1C"/>
                </a:solidFill>
                <a:latin typeface="Arial"/>
                <a:cs typeface="Arial"/>
              </a:rPr>
              <a:t>of </a:t>
            </a:r>
            <a:r>
              <a:rPr sz="1400" spc="-5" dirty="0">
                <a:solidFill>
                  <a:srgbClr val="1C1C1C"/>
                </a:solidFill>
                <a:latin typeface="Arial"/>
                <a:cs typeface="Arial"/>
              </a:rPr>
              <a:t>Completion </a:t>
            </a:r>
            <a:r>
              <a:rPr sz="1400" dirty="0">
                <a:solidFill>
                  <a:srgbClr val="1C1C1C"/>
                </a:solidFill>
                <a:latin typeface="Arial"/>
                <a:cs typeface="Arial"/>
              </a:rPr>
              <a:t>after this</a:t>
            </a:r>
            <a:r>
              <a:rPr sz="1400" spc="-150" dirty="0">
                <a:solidFill>
                  <a:srgbClr val="1C1C1C"/>
                </a:solidFill>
                <a:latin typeface="Arial"/>
                <a:cs typeface="Arial"/>
              </a:rPr>
              <a:t> </a:t>
            </a:r>
            <a:r>
              <a:rPr sz="1400" spc="-5" dirty="0">
                <a:solidFill>
                  <a:srgbClr val="1C1C1C"/>
                </a:solidFill>
                <a:latin typeface="Arial"/>
                <a:cs typeface="Arial"/>
              </a:rPr>
              <a:t>CEU.</a:t>
            </a:r>
            <a:endParaRPr sz="1400">
              <a:latin typeface="Arial"/>
              <a:cs typeface="Arial"/>
            </a:endParaRPr>
          </a:p>
        </p:txBody>
      </p:sp>
      <p:sp>
        <p:nvSpPr>
          <p:cNvPr id="7" name="object 7"/>
          <p:cNvSpPr/>
          <p:nvPr/>
        </p:nvSpPr>
        <p:spPr>
          <a:xfrm>
            <a:off x="457200" y="1143000"/>
            <a:ext cx="8305800" cy="368935"/>
          </a:xfrm>
          <a:custGeom>
            <a:avLst/>
            <a:gdLst/>
            <a:ahLst/>
            <a:cxnLst/>
            <a:rect l="l" t="t" r="r" b="b"/>
            <a:pathLst>
              <a:path w="8305800" h="368934">
                <a:moveTo>
                  <a:pt x="0" y="368808"/>
                </a:moveTo>
                <a:lnTo>
                  <a:pt x="8305800" y="368808"/>
                </a:lnTo>
                <a:lnTo>
                  <a:pt x="8305800" y="0"/>
                </a:lnTo>
                <a:lnTo>
                  <a:pt x="0" y="0"/>
                </a:lnTo>
                <a:lnTo>
                  <a:pt x="0" y="368808"/>
                </a:lnTo>
                <a:close/>
              </a:path>
            </a:pathLst>
          </a:custGeom>
          <a:solidFill>
            <a:srgbClr val="FFFFFF"/>
          </a:solidFill>
        </p:spPr>
        <p:txBody>
          <a:bodyPr wrap="square" lIns="0" tIns="0" rIns="0" bIns="0" rtlCol="0"/>
          <a:lstStyle/>
          <a:p>
            <a:endParaRPr/>
          </a:p>
        </p:txBody>
      </p:sp>
      <p:sp>
        <p:nvSpPr>
          <p:cNvPr id="8" name="object 8"/>
          <p:cNvSpPr/>
          <p:nvPr/>
        </p:nvSpPr>
        <p:spPr>
          <a:xfrm>
            <a:off x="475487" y="533400"/>
            <a:ext cx="1540764" cy="8229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7962" y="1578863"/>
            <a:ext cx="8229600" cy="44196"/>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a:t>
            </a:fld>
            <a:r>
              <a:rPr spc="-5" dirty="0"/>
              <a:t> </a:t>
            </a:r>
            <a:r>
              <a:rPr dirty="0"/>
              <a:t>of</a:t>
            </a:r>
            <a:r>
              <a:rPr spc="-80" dirty="0"/>
              <a:t> </a:t>
            </a:r>
            <a:r>
              <a:rPr spc="-5" dirty="0"/>
              <a:t>83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63461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Custom</a:t>
            </a:r>
            <a:r>
              <a:rPr sz="2800" spc="-35" dirty="0">
                <a:solidFill>
                  <a:srgbClr val="343434"/>
                </a:solidFill>
                <a:latin typeface="Arial"/>
                <a:cs typeface="Arial"/>
              </a:rPr>
              <a:t> </a:t>
            </a:r>
            <a:r>
              <a:rPr sz="2800" spc="-5" dirty="0">
                <a:solidFill>
                  <a:srgbClr val="343434"/>
                </a:solidFill>
                <a:latin typeface="Arial"/>
                <a:cs typeface="Arial"/>
              </a:rPr>
              <a:t>Designs</a:t>
            </a:r>
            <a:endParaRPr sz="2800">
              <a:latin typeface="Arial"/>
              <a:cs typeface="Arial"/>
            </a:endParaRPr>
          </a:p>
        </p:txBody>
      </p:sp>
      <p:sp>
        <p:nvSpPr>
          <p:cNvPr id="7" name="object 7"/>
          <p:cNvSpPr/>
          <p:nvPr/>
        </p:nvSpPr>
        <p:spPr>
          <a:xfrm>
            <a:off x="5212079" y="1446275"/>
            <a:ext cx="3474720" cy="47122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7200" y="1446275"/>
            <a:ext cx="4572000" cy="226923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1104" y="3887723"/>
            <a:ext cx="4572000" cy="2270760"/>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30</a:t>
            </a:fld>
            <a:r>
              <a:rPr spc="-5" dirty="0"/>
              <a:t> </a:t>
            </a:r>
            <a:r>
              <a:rPr dirty="0"/>
              <a:t>of</a:t>
            </a:r>
            <a:r>
              <a:rPr spc="-80" dirty="0"/>
              <a:t> </a:t>
            </a:r>
            <a:r>
              <a:rPr spc="-5" dirty="0"/>
              <a:t>83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3780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Custom</a:t>
            </a:r>
            <a:r>
              <a:rPr sz="2800" spc="-40" dirty="0">
                <a:solidFill>
                  <a:srgbClr val="343434"/>
                </a:solidFill>
                <a:latin typeface="Arial"/>
                <a:cs typeface="Arial"/>
              </a:rPr>
              <a:t> </a:t>
            </a:r>
            <a:r>
              <a:rPr sz="2800" spc="-5" dirty="0">
                <a:solidFill>
                  <a:srgbClr val="343434"/>
                </a:solidFill>
                <a:latin typeface="Arial"/>
                <a:cs typeface="Arial"/>
              </a:rPr>
              <a:t>Colors</a:t>
            </a:r>
            <a:endParaRPr sz="2800">
              <a:latin typeface="Arial"/>
              <a:cs typeface="Arial"/>
            </a:endParaRPr>
          </a:p>
        </p:txBody>
      </p:sp>
      <p:sp>
        <p:nvSpPr>
          <p:cNvPr id="7" name="object 7"/>
          <p:cNvSpPr/>
          <p:nvPr/>
        </p:nvSpPr>
        <p:spPr>
          <a:xfrm>
            <a:off x="457200" y="1444752"/>
            <a:ext cx="4730496" cy="47244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701284" y="1444752"/>
            <a:ext cx="1219200" cy="234086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388352" y="1441703"/>
            <a:ext cx="1154862" cy="238506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695188" y="3957828"/>
            <a:ext cx="1316736" cy="204522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498080" y="3777996"/>
            <a:ext cx="966216" cy="2404872"/>
          </a:xfrm>
          <a:prstGeom prst="rect">
            <a:avLst/>
          </a:prstGeom>
          <a:blipFill>
            <a:blip r:embed="rId10" cstate="print"/>
            <a:stretch>
              <a:fillRect/>
            </a:stretch>
          </a:blipFill>
        </p:spPr>
        <p:txBody>
          <a:bodyPr wrap="square" lIns="0" tIns="0" rIns="0" bIns="0" rtlCol="0"/>
          <a:lstStyle/>
          <a:p>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1" action="ppaction://hlinksldjump"/>
              </a:rPr>
              <a:t>©2019 ∙ </a:t>
            </a:r>
            <a:r>
              <a:rPr sz="1200" spc="-30" dirty="0">
                <a:solidFill>
                  <a:srgbClr val="7E7E7E"/>
                </a:solidFill>
                <a:latin typeface="Arial"/>
                <a:cs typeface="Arial"/>
                <a:hlinkClick r:id="rId11" action="ppaction://hlinksldjump"/>
              </a:rPr>
              <a:t>Table </a:t>
            </a:r>
            <a:r>
              <a:rPr sz="1200" dirty="0">
                <a:solidFill>
                  <a:srgbClr val="7E7E7E"/>
                </a:solidFill>
                <a:latin typeface="Arial"/>
                <a:cs typeface="Arial"/>
                <a:hlinkClick r:id="rId11" action="ppaction://hlinksldjump"/>
              </a:rPr>
              <a:t>of</a:t>
            </a:r>
            <a:r>
              <a:rPr sz="1200" spc="-130" dirty="0">
                <a:solidFill>
                  <a:srgbClr val="7E7E7E"/>
                </a:solidFill>
                <a:latin typeface="Arial"/>
                <a:cs typeface="Arial"/>
                <a:hlinkClick r:id="rId11" action="ppaction://hlinksldjump"/>
              </a:rPr>
              <a:t> </a:t>
            </a:r>
            <a:r>
              <a:rPr sz="1200" dirty="0">
                <a:solidFill>
                  <a:srgbClr val="7E7E7E"/>
                </a:solidFill>
                <a:latin typeface="Arial"/>
                <a:cs typeface="Arial"/>
                <a:hlinkClick r:id="rId11"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31</a:t>
            </a:fld>
            <a:r>
              <a:rPr spc="-5" dirty="0"/>
              <a:t> </a:t>
            </a:r>
            <a:r>
              <a:rPr dirty="0"/>
              <a:t>of</a:t>
            </a:r>
            <a:r>
              <a:rPr spc="-80" dirty="0"/>
              <a:t> </a:t>
            </a:r>
            <a:r>
              <a:rPr spc="-5" dirty="0"/>
              <a:t>83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846070" y="565149"/>
            <a:ext cx="3376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REVIEW</a:t>
            </a:r>
            <a:r>
              <a:rPr sz="2800" spc="-65" dirty="0">
                <a:solidFill>
                  <a:srgbClr val="F1F1F1"/>
                </a:solidFill>
                <a:latin typeface="Arial"/>
                <a:cs typeface="Arial"/>
              </a:rPr>
              <a:t> </a:t>
            </a:r>
            <a:r>
              <a:rPr sz="2800" spc="-10" dirty="0">
                <a:solidFill>
                  <a:srgbClr val="F1F1F1"/>
                </a:solidFill>
                <a:latin typeface="Arial"/>
                <a:cs typeface="Arial"/>
              </a:rPr>
              <a:t>QUESTION</a:t>
            </a:r>
            <a:endParaRPr sz="2800">
              <a:latin typeface="Arial"/>
              <a:cs typeface="Arial"/>
            </a:endParaRPr>
          </a:p>
        </p:txBody>
      </p:sp>
      <p:sp>
        <p:nvSpPr>
          <p:cNvPr id="10" name="object 10"/>
          <p:cNvSpPr txBox="1"/>
          <p:nvPr/>
        </p:nvSpPr>
        <p:spPr>
          <a:xfrm>
            <a:off x="459740" y="3418459"/>
            <a:ext cx="304990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F1F1F1"/>
                </a:solidFill>
                <a:latin typeface="Arial"/>
                <a:cs typeface="Arial"/>
              </a:rPr>
              <a:t>List some of the features of the  heated towel rack design pictured  here.</a:t>
            </a:r>
            <a:endParaRPr sz="1600">
              <a:latin typeface="Arial"/>
              <a:cs typeface="Arial"/>
            </a:endParaRPr>
          </a:p>
        </p:txBody>
      </p:sp>
      <p:sp>
        <p:nvSpPr>
          <p:cNvPr id="11" name="object 11"/>
          <p:cNvSpPr/>
          <p:nvPr/>
        </p:nvSpPr>
        <p:spPr>
          <a:xfrm>
            <a:off x="3966971" y="2200655"/>
            <a:ext cx="2129028" cy="32004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962400" y="2196083"/>
            <a:ext cx="2138680" cy="3209925"/>
          </a:xfrm>
          <a:custGeom>
            <a:avLst/>
            <a:gdLst/>
            <a:ahLst/>
            <a:cxnLst/>
            <a:rect l="l" t="t" r="r" b="b"/>
            <a:pathLst>
              <a:path w="2138679" h="3209925">
                <a:moveTo>
                  <a:pt x="0" y="3209543"/>
                </a:moveTo>
                <a:lnTo>
                  <a:pt x="2138172" y="3209543"/>
                </a:lnTo>
                <a:lnTo>
                  <a:pt x="2138172" y="0"/>
                </a:lnTo>
                <a:lnTo>
                  <a:pt x="0" y="0"/>
                </a:lnTo>
                <a:lnTo>
                  <a:pt x="0" y="3209543"/>
                </a:lnTo>
                <a:close/>
              </a:path>
            </a:pathLst>
          </a:custGeom>
          <a:ln w="9144">
            <a:solidFill>
              <a:srgbClr val="404040"/>
            </a:solidFill>
          </a:ln>
        </p:spPr>
        <p:txBody>
          <a:bodyPr wrap="square" lIns="0" tIns="0" rIns="0" bIns="0" rtlCol="0"/>
          <a:lstStyle/>
          <a:p>
            <a:endParaRPr/>
          </a:p>
        </p:txBody>
      </p:sp>
      <p:sp>
        <p:nvSpPr>
          <p:cNvPr id="13" name="object 13"/>
          <p:cNvSpPr/>
          <p:nvPr/>
        </p:nvSpPr>
        <p:spPr>
          <a:xfrm>
            <a:off x="6222491" y="2200655"/>
            <a:ext cx="2464308" cy="32004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217920" y="2196083"/>
            <a:ext cx="2473960" cy="3209925"/>
          </a:xfrm>
          <a:custGeom>
            <a:avLst/>
            <a:gdLst/>
            <a:ahLst/>
            <a:cxnLst/>
            <a:rect l="l" t="t" r="r" b="b"/>
            <a:pathLst>
              <a:path w="2473959" h="3209925">
                <a:moveTo>
                  <a:pt x="0" y="3209543"/>
                </a:moveTo>
                <a:lnTo>
                  <a:pt x="2473452" y="3209543"/>
                </a:lnTo>
                <a:lnTo>
                  <a:pt x="2473452" y="0"/>
                </a:lnTo>
                <a:lnTo>
                  <a:pt x="0" y="0"/>
                </a:lnTo>
                <a:lnTo>
                  <a:pt x="0" y="3209543"/>
                </a:lnTo>
                <a:close/>
              </a:path>
            </a:pathLst>
          </a:custGeom>
          <a:ln w="9144">
            <a:solidFill>
              <a:srgbClr val="404040"/>
            </a:solidFill>
          </a:ln>
        </p:spPr>
        <p:txBody>
          <a:bodyPr wrap="square" lIns="0" tIns="0" rIns="0" bIns="0" rtlCol="0"/>
          <a:lstStyle/>
          <a:p>
            <a:endParaRPr/>
          </a:p>
        </p:txBody>
      </p:sp>
      <p:sp>
        <p:nvSpPr>
          <p:cNvPr id="15" name="object 15"/>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6" name="object 16"/>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32</a:t>
            </a:fld>
            <a:r>
              <a:rPr spc="-5" dirty="0"/>
              <a:t> </a:t>
            </a:r>
            <a:r>
              <a:rPr dirty="0"/>
              <a:t>of</a:t>
            </a:r>
            <a:r>
              <a:rPr spc="-80" dirty="0"/>
              <a:t> </a:t>
            </a:r>
            <a:r>
              <a:rPr spc="-5" dirty="0"/>
              <a:t>83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743705" y="565149"/>
            <a:ext cx="15830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AN</a:t>
            </a:r>
            <a:r>
              <a:rPr sz="2800" spc="-20" dirty="0">
                <a:solidFill>
                  <a:srgbClr val="F1F1F1"/>
                </a:solidFill>
                <a:latin typeface="Arial"/>
                <a:cs typeface="Arial"/>
              </a:rPr>
              <a:t>S</a:t>
            </a:r>
            <a:r>
              <a:rPr sz="2800" spc="-5" dirty="0">
                <a:solidFill>
                  <a:srgbClr val="F1F1F1"/>
                </a:solidFill>
                <a:latin typeface="Arial"/>
                <a:cs typeface="Arial"/>
              </a:rPr>
              <a:t>WER</a:t>
            </a:r>
            <a:endParaRPr sz="2800">
              <a:latin typeface="Arial"/>
              <a:cs typeface="Arial"/>
            </a:endParaRPr>
          </a:p>
        </p:txBody>
      </p:sp>
      <p:sp>
        <p:nvSpPr>
          <p:cNvPr id="10" name="object 10"/>
          <p:cNvSpPr txBox="1"/>
          <p:nvPr/>
        </p:nvSpPr>
        <p:spPr>
          <a:xfrm>
            <a:off x="459740" y="2515565"/>
            <a:ext cx="3158490" cy="256222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1F1F1"/>
                </a:solidFill>
                <a:latin typeface="Arial"/>
                <a:cs typeface="Arial"/>
              </a:rPr>
              <a:t>Rotating Arm</a:t>
            </a:r>
            <a:r>
              <a:rPr sz="1600" spc="-80" dirty="0">
                <a:solidFill>
                  <a:srgbClr val="F1F1F1"/>
                </a:solidFill>
                <a:latin typeface="Arial"/>
                <a:cs typeface="Arial"/>
              </a:rPr>
              <a:t> </a:t>
            </a:r>
            <a:r>
              <a:rPr sz="1600" spc="-5" dirty="0">
                <a:solidFill>
                  <a:srgbClr val="F1F1F1"/>
                </a:solidFill>
                <a:latin typeface="Arial"/>
                <a:cs typeface="Arial"/>
              </a:rPr>
              <a:t>Design</a:t>
            </a:r>
            <a:endParaRPr sz="1600">
              <a:latin typeface="Arial"/>
              <a:cs typeface="Arial"/>
            </a:endParaRPr>
          </a:p>
          <a:p>
            <a:pPr>
              <a:lnSpc>
                <a:spcPct val="100000"/>
              </a:lnSpc>
              <a:spcBef>
                <a:spcPts val="45"/>
              </a:spcBef>
            </a:pPr>
            <a:endParaRPr sz="2300">
              <a:latin typeface="Arial"/>
              <a:cs typeface="Arial"/>
            </a:endParaRPr>
          </a:p>
          <a:p>
            <a:pPr marL="299085" marR="640715" indent="-287020">
              <a:lnSpc>
                <a:spcPct val="100000"/>
              </a:lnSpc>
              <a:spcBef>
                <a:spcPts val="5"/>
              </a:spcBef>
              <a:buFont typeface="Wingdings"/>
              <a:buChar char=""/>
              <a:tabLst>
                <a:tab pos="299720" algn="l"/>
              </a:tabLst>
            </a:pPr>
            <a:r>
              <a:rPr sz="1600" spc="-5" dirty="0">
                <a:solidFill>
                  <a:srgbClr val="F1F1F1"/>
                </a:solidFill>
                <a:latin typeface="Arial"/>
                <a:cs typeface="Arial"/>
              </a:rPr>
              <a:t>Swivel hinge rotates</a:t>
            </a:r>
            <a:r>
              <a:rPr sz="1600" spc="-45" dirty="0">
                <a:solidFill>
                  <a:srgbClr val="F1F1F1"/>
                </a:solidFill>
                <a:latin typeface="Arial"/>
                <a:cs typeface="Arial"/>
              </a:rPr>
              <a:t> </a:t>
            </a:r>
            <a:r>
              <a:rPr sz="1600" spc="-5" dirty="0">
                <a:solidFill>
                  <a:srgbClr val="F1F1F1"/>
                </a:solidFill>
                <a:latin typeface="Arial"/>
                <a:cs typeface="Arial"/>
              </a:rPr>
              <a:t>180  degrees</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F1F1F1"/>
                </a:solidFill>
                <a:latin typeface="Arial"/>
                <a:cs typeface="Arial"/>
              </a:rPr>
              <a:t>Each arm moves</a:t>
            </a:r>
            <a:r>
              <a:rPr sz="1600" spc="10" dirty="0">
                <a:solidFill>
                  <a:srgbClr val="F1F1F1"/>
                </a:solidFill>
                <a:latin typeface="Arial"/>
                <a:cs typeface="Arial"/>
              </a:rPr>
              <a:t> </a:t>
            </a:r>
            <a:r>
              <a:rPr sz="1600" spc="-5" dirty="0">
                <a:solidFill>
                  <a:srgbClr val="F1F1F1"/>
                </a:solidFill>
                <a:latin typeface="Arial"/>
                <a:cs typeface="Arial"/>
              </a:rPr>
              <a:t>independently</a:t>
            </a:r>
            <a:endParaRPr sz="1600">
              <a:latin typeface="Arial"/>
              <a:cs typeface="Arial"/>
            </a:endParaRPr>
          </a:p>
          <a:p>
            <a:pPr marL="299085" indent="-287020">
              <a:lnSpc>
                <a:spcPct val="100000"/>
              </a:lnSpc>
              <a:spcBef>
                <a:spcPts val="390"/>
              </a:spcBef>
              <a:buFont typeface="Wingdings"/>
              <a:buChar char=""/>
              <a:tabLst>
                <a:tab pos="299720" algn="l"/>
              </a:tabLst>
            </a:pPr>
            <a:r>
              <a:rPr sz="1600" spc="-5" dirty="0">
                <a:solidFill>
                  <a:srgbClr val="F1F1F1"/>
                </a:solidFill>
                <a:latin typeface="Arial"/>
                <a:cs typeface="Arial"/>
              </a:rPr>
              <a:t>Simple to install</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F1F1F1"/>
                </a:solidFill>
                <a:latin typeface="Arial"/>
                <a:cs typeface="Arial"/>
              </a:rPr>
              <a:t>Energy</a:t>
            </a:r>
            <a:r>
              <a:rPr sz="1600" dirty="0">
                <a:solidFill>
                  <a:srgbClr val="F1F1F1"/>
                </a:solidFill>
                <a:latin typeface="Arial"/>
                <a:cs typeface="Arial"/>
              </a:rPr>
              <a:t> </a:t>
            </a:r>
            <a:r>
              <a:rPr sz="1600" spc="-5" dirty="0">
                <a:solidFill>
                  <a:srgbClr val="F1F1F1"/>
                </a:solidFill>
                <a:latin typeface="Arial"/>
                <a:cs typeface="Arial"/>
              </a:rPr>
              <a:t>efficient</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F1F1F1"/>
                </a:solidFill>
                <a:latin typeface="Arial"/>
                <a:cs typeface="Arial"/>
              </a:rPr>
              <a:t>No-liquid</a:t>
            </a:r>
            <a:r>
              <a:rPr sz="1600" spc="-30" dirty="0">
                <a:solidFill>
                  <a:srgbClr val="F1F1F1"/>
                </a:solidFill>
                <a:latin typeface="Arial"/>
                <a:cs typeface="Arial"/>
              </a:rPr>
              <a:t> </a:t>
            </a:r>
            <a:r>
              <a:rPr sz="1600" spc="-10" dirty="0">
                <a:solidFill>
                  <a:srgbClr val="F1F1F1"/>
                </a:solidFill>
                <a:latin typeface="Arial"/>
                <a:cs typeface="Arial"/>
              </a:rPr>
              <a:t>system</a:t>
            </a:r>
            <a:endParaRPr sz="1600">
              <a:latin typeface="Arial"/>
              <a:cs typeface="Arial"/>
            </a:endParaRPr>
          </a:p>
          <a:p>
            <a:pPr marL="299085" indent="-287020">
              <a:lnSpc>
                <a:spcPct val="100000"/>
              </a:lnSpc>
              <a:spcBef>
                <a:spcPts val="385"/>
              </a:spcBef>
              <a:buFont typeface="Wingdings"/>
              <a:buChar char=""/>
              <a:tabLst>
                <a:tab pos="299720" algn="l"/>
              </a:tabLst>
            </a:pPr>
            <a:r>
              <a:rPr sz="1600" spc="-5" dirty="0">
                <a:solidFill>
                  <a:srgbClr val="F1F1F1"/>
                </a:solidFill>
                <a:latin typeface="Arial"/>
                <a:cs typeface="Arial"/>
              </a:rPr>
              <a:t>Saves</a:t>
            </a:r>
            <a:r>
              <a:rPr sz="1600" spc="-15" dirty="0">
                <a:solidFill>
                  <a:srgbClr val="F1F1F1"/>
                </a:solidFill>
                <a:latin typeface="Arial"/>
                <a:cs typeface="Arial"/>
              </a:rPr>
              <a:t> </a:t>
            </a:r>
            <a:r>
              <a:rPr sz="1600" spc="-5" dirty="0">
                <a:solidFill>
                  <a:srgbClr val="F1F1F1"/>
                </a:solidFill>
                <a:latin typeface="Arial"/>
                <a:cs typeface="Arial"/>
              </a:rPr>
              <a:t>space</a:t>
            </a:r>
            <a:endParaRPr sz="1600">
              <a:latin typeface="Arial"/>
              <a:cs typeface="Arial"/>
            </a:endParaRPr>
          </a:p>
        </p:txBody>
      </p:sp>
      <p:sp>
        <p:nvSpPr>
          <p:cNvPr id="11" name="object 11"/>
          <p:cNvSpPr/>
          <p:nvPr/>
        </p:nvSpPr>
        <p:spPr>
          <a:xfrm>
            <a:off x="3966971" y="2200655"/>
            <a:ext cx="2129028" cy="32004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962400" y="2196083"/>
            <a:ext cx="2138680" cy="3209925"/>
          </a:xfrm>
          <a:custGeom>
            <a:avLst/>
            <a:gdLst/>
            <a:ahLst/>
            <a:cxnLst/>
            <a:rect l="l" t="t" r="r" b="b"/>
            <a:pathLst>
              <a:path w="2138679" h="3209925">
                <a:moveTo>
                  <a:pt x="0" y="3209543"/>
                </a:moveTo>
                <a:lnTo>
                  <a:pt x="2138172" y="3209543"/>
                </a:lnTo>
                <a:lnTo>
                  <a:pt x="2138172" y="0"/>
                </a:lnTo>
                <a:lnTo>
                  <a:pt x="0" y="0"/>
                </a:lnTo>
                <a:lnTo>
                  <a:pt x="0" y="3209543"/>
                </a:lnTo>
                <a:close/>
              </a:path>
            </a:pathLst>
          </a:custGeom>
          <a:ln w="9144">
            <a:solidFill>
              <a:srgbClr val="404040"/>
            </a:solidFill>
          </a:ln>
        </p:spPr>
        <p:txBody>
          <a:bodyPr wrap="square" lIns="0" tIns="0" rIns="0" bIns="0" rtlCol="0"/>
          <a:lstStyle/>
          <a:p>
            <a:endParaRPr/>
          </a:p>
        </p:txBody>
      </p:sp>
      <p:sp>
        <p:nvSpPr>
          <p:cNvPr id="13" name="object 13"/>
          <p:cNvSpPr/>
          <p:nvPr/>
        </p:nvSpPr>
        <p:spPr>
          <a:xfrm>
            <a:off x="6222491" y="2200655"/>
            <a:ext cx="2464308" cy="32004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217920" y="2196083"/>
            <a:ext cx="2473960" cy="3209925"/>
          </a:xfrm>
          <a:custGeom>
            <a:avLst/>
            <a:gdLst/>
            <a:ahLst/>
            <a:cxnLst/>
            <a:rect l="l" t="t" r="r" b="b"/>
            <a:pathLst>
              <a:path w="2473959" h="3209925">
                <a:moveTo>
                  <a:pt x="0" y="3209543"/>
                </a:moveTo>
                <a:lnTo>
                  <a:pt x="2473452" y="3209543"/>
                </a:lnTo>
                <a:lnTo>
                  <a:pt x="2473452" y="0"/>
                </a:lnTo>
                <a:lnTo>
                  <a:pt x="0" y="0"/>
                </a:lnTo>
                <a:lnTo>
                  <a:pt x="0" y="3209543"/>
                </a:lnTo>
                <a:close/>
              </a:path>
            </a:pathLst>
          </a:custGeom>
          <a:ln w="9144">
            <a:solidFill>
              <a:srgbClr val="404040"/>
            </a:solidFill>
          </a:ln>
        </p:spPr>
        <p:txBody>
          <a:bodyPr wrap="square" lIns="0" tIns="0" rIns="0" bIns="0" rtlCol="0"/>
          <a:lstStyle/>
          <a:p>
            <a:endParaRPr/>
          </a:p>
        </p:txBody>
      </p:sp>
      <p:sp>
        <p:nvSpPr>
          <p:cNvPr id="15" name="object 15"/>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6" name="object 16"/>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33</a:t>
            </a:fld>
            <a:r>
              <a:rPr spc="-5" dirty="0"/>
              <a:t> </a:t>
            </a:r>
            <a:r>
              <a:rPr dirty="0"/>
              <a:t>of</a:t>
            </a:r>
            <a:r>
              <a:rPr spc="-80" dirty="0"/>
              <a:t> </a:t>
            </a:r>
            <a:r>
              <a:rPr spc="-5" dirty="0"/>
              <a:t>83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3400"/>
            <a:ext cx="9143999" cy="494538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611249" y="5671820"/>
            <a:ext cx="583882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Functions, Benefits, and</a:t>
            </a:r>
            <a:r>
              <a:rPr sz="2800" spc="-105" dirty="0">
                <a:solidFill>
                  <a:srgbClr val="343434"/>
                </a:solidFill>
                <a:latin typeface="Arial"/>
                <a:cs typeface="Arial"/>
              </a:rPr>
              <a:t> </a:t>
            </a:r>
            <a:r>
              <a:rPr sz="2800" spc="-5" dirty="0">
                <a:solidFill>
                  <a:srgbClr val="343434"/>
                </a:solidFill>
                <a:latin typeface="Arial"/>
                <a:cs typeface="Arial"/>
              </a:rPr>
              <a:t>Applications</a:t>
            </a:r>
            <a:endParaRPr sz="2800">
              <a:latin typeface="Arial"/>
              <a:cs typeface="Arial"/>
            </a:endParaRPr>
          </a:p>
        </p:txBody>
      </p:sp>
      <p:sp>
        <p:nvSpPr>
          <p:cNvPr id="7" name="object 7"/>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34</a:t>
            </a:fld>
            <a:r>
              <a:rPr spc="-5" dirty="0"/>
              <a:t> </a:t>
            </a:r>
            <a:r>
              <a:rPr dirty="0"/>
              <a:t>of</a:t>
            </a:r>
            <a:r>
              <a:rPr spc="-80" dirty="0"/>
              <a:t> </a:t>
            </a:r>
            <a:r>
              <a:rPr spc="-5" dirty="0"/>
              <a:t>83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52793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History of the Heated </a:t>
            </a:r>
            <a:r>
              <a:rPr sz="2800" spc="-70" dirty="0">
                <a:solidFill>
                  <a:srgbClr val="343434"/>
                </a:solidFill>
                <a:latin typeface="Arial"/>
                <a:cs typeface="Arial"/>
              </a:rPr>
              <a:t>Towel</a:t>
            </a:r>
            <a:r>
              <a:rPr sz="2800" spc="20" dirty="0">
                <a:solidFill>
                  <a:srgbClr val="343434"/>
                </a:solidFill>
                <a:latin typeface="Arial"/>
                <a:cs typeface="Arial"/>
              </a:rPr>
              <a:t> </a:t>
            </a:r>
            <a:r>
              <a:rPr sz="2800" spc="-5" dirty="0">
                <a:solidFill>
                  <a:srgbClr val="343434"/>
                </a:solidFill>
                <a:latin typeface="Arial"/>
                <a:cs typeface="Arial"/>
              </a:rPr>
              <a:t>Rack</a:t>
            </a:r>
            <a:endParaRPr sz="2800">
              <a:latin typeface="Arial"/>
              <a:cs typeface="Arial"/>
            </a:endParaRPr>
          </a:p>
        </p:txBody>
      </p:sp>
      <p:sp>
        <p:nvSpPr>
          <p:cNvPr id="7" name="object 7"/>
          <p:cNvSpPr txBox="1"/>
          <p:nvPr/>
        </p:nvSpPr>
        <p:spPr>
          <a:xfrm>
            <a:off x="459740" y="1476502"/>
            <a:ext cx="4979670" cy="2268855"/>
          </a:xfrm>
          <a:prstGeom prst="rect">
            <a:avLst/>
          </a:prstGeom>
        </p:spPr>
        <p:txBody>
          <a:bodyPr vert="horz" wrap="square" lIns="0" tIns="12065" rIns="0" bIns="0" rtlCol="0">
            <a:spAutoFit/>
          </a:bodyPr>
          <a:lstStyle/>
          <a:p>
            <a:pPr marL="12700" marR="214629">
              <a:lnSpc>
                <a:spcPct val="100000"/>
              </a:lnSpc>
              <a:spcBef>
                <a:spcPts val="95"/>
              </a:spcBef>
            </a:pPr>
            <a:r>
              <a:rPr sz="1600" spc="-5" dirty="0">
                <a:solidFill>
                  <a:srgbClr val="1C1C1C"/>
                </a:solidFill>
                <a:latin typeface="Arial"/>
                <a:cs typeface="Arial"/>
              </a:rPr>
              <a:t>The origin of the heated towel rack is found in the  invention of the </a:t>
            </a:r>
            <a:r>
              <a:rPr sz="1600" spc="-15" dirty="0">
                <a:solidFill>
                  <a:srgbClr val="1C1C1C"/>
                </a:solidFill>
                <a:latin typeface="Arial"/>
                <a:cs typeface="Arial"/>
              </a:rPr>
              <a:t>“radiator,” </a:t>
            </a:r>
            <a:r>
              <a:rPr sz="1600" spc="-5" dirty="0">
                <a:solidFill>
                  <a:srgbClr val="1C1C1C"/>
                </a:solidFill>
                <a:latin typeface="Arial"/>
                <a:cs typeface="Arial"/>
              </a:rPr>
              <a:t>which is said to have </a:t>
            </a:r>
            <a:r>
              <a:rPr sz="1600" spc="-10" dirty="0">
                <a:solidFill>
                  <a:srgbClr val="1C1C1C"/>
                </a:solidFill>
                <a:latin typeface="Arial"/>
                <a:cs typeface="Arial"/>
              </a:rPr>
              <a:t>been  </a:t>
            </a:r>
            <a:r>
              <a:rPr sz="1600" spc="-5" dirty="0">
                <a:solidFill>
                  <a:srgbClr val="1C1C1C"/>
                </a:solidFill>
                <a:latin typeface="Arial"/>
                <a:cs typeface="Arial"/>
              </a:rPr>
              <a:t>invented </a:t>
            </a:r>
            <a:r>
              <a:rPr sz="1600" dirty="0">
                <a:solidFill>
                  <a:srgbClr val="1C1C1C"/>
                </a:solidFill>
                <a:latin typeface="Arial"/>
                <a:cs typeface="Arial"/>
              </a:rPr>
              <a:t>in </a:t>
            </a:r>
            <a:r>
              <a:rPr sz="1600" spc="-5" dirty="0">
                <a:solidFill>
                  <a:srgbClr val="1C1C1C"/>
                </a:solidFill>
                <a:latin typeface="Arial"/>
                <a:cs typeface="Arial"/>
              </a:rPr>
              <a:t>St. Petersburg, Russia in about</a:t>
            </a:r>
            <a:r>
              <a:rPr sz="1600" spc="35" dirty="0">
                <a:solidFill>
                  <a:srgbClr val="1C1C1C"/>
                </a:solidFill>
                <a:latin typeface="Arial"/>
                <a:cs typeface="Arial"/>
              </a:rPr>
              <a:t> </a:t>
            </a:r>
            <a:r>
              <a:rPr sz="1600" spc="-5" dirty="0">
                <a:solidFill>
                  <a:srgbClr val="1C1C1C"/>
                </a:solidFill>
                <a:latin typeface="Arial"/>
                <a:cs typeface="Arial"/>
              </a:rPr>
              <a:t>1855.</a:t>
            </a:r>
            <a:endParaRPr sz="1600">
              <a:latin typeface="Arial"/>
              <a:cs typeface="Arial"/>
            </a:endParaRPr>
          </a:p>
          <a:p>
            <a:pPr>
              <a:lnSpc>
                <a:spcPct val="100000"/>
              </a:lnSpc>
              <a:spcBef>
                <a:spcPts val="5"/>
              </a:spcBef>
            </a:pPr>
            <a:endParaRPr sz="2000">
              <a:latin typeface="Arial"/>
              <a:cs typeface="Arial"/>
            </a:endParaRPr>
          </a:p>
          <a:p>
            <a:pPr marL="12700" marR="5080">
              <a:lnSpc>
                <a:spcPct val="100000"/>
              </a:lnSpc>
            </a:pPr>
            <a:r>
              <a:rPr sz="1600" spc="-5" dirty="0">
                <a:solidFill>
                  <a:srgbClr val="1C1C1C"/>
                </a:solidFill>
                <a:latin typeface="Arial"/>
                <a:cs typeface="Arial"/>
              </a:rPr>
              <a:t>The radiator forms part of a central heating system  whereby a boiler heats </a:t>
            </a:r>
            <a:r>
              <a:rPr sz="1600" spc="-20" dirty="0">
                <a:solidFill>
                  <a:srgbClr val="1C1C1C"/>
                </a:solidFill>
                <a:latin typeface="Arial"/>
                <a:cs typeface="Arial"/>
              </a:rPr>
              <a:t>water, </a:t>
            </a:r>
            <a:r>
              <a:rPr sz="1600" spc="-10" dirty="0">
                <a:solidFill>
                  <a:srgbClr val="1C1C1C"/>
                </a:solidFill>
                <a:latin typeface="Arial"/>
                <a:cs typeface="Arial"/>
              </a:rPr>
              <a:t>which </a:t>
            </a:r>
            <a:r>
              <a:rPr sz="1600" spc="-5" dirty="0">
                <a:solidFill>
                  <a:srgbClr val="1C1C1C"/>
                </a:solidFill>
                <a:latin typeface="Arial"/>
                <a:cs typeface="Arial"/>
              </a:rPr>
              <a:t>is pumped through  a series of pipes in a building or home in order to heat  the room. A radiator </a:t>
            </a:r>
            <a:r>
              <a:rPr sz="1600" spc="-10" dirty="0">
                <a:solidFill>
                  <a:srgbClr val="1C1C1C"/>
                </a:solidFill>
                <a:latin typeface="Arial"/>
                <a:cs typeface="Arial"/>
              </a:rPr>
              <a:t>would </a:t>
            </a:r>
            <a:r>
              <a:rPr sz="1600" spc="-5" dirty="0">
                <a:solidFill>
                  <a:srgbClr val="1C1C1C"/>
                </a:solidFill>
                <a:latin typeface="Arial"/>
                <a:cs typeface="Arial"/>
              </a:rPr>
              <a:t>be placed in a room in order  to concentrate more heat in that</a:t>
            </a:r>
            <a:r>
              <a:rPr sz="1600" spc="75"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p:txBody>
      </p:sp>
      <p:sp>
        <p:nvSpPr>
          <p:cNvPr id="8" name="object 8"/>
          <p:cNvSpPr txBox="1"/>
          <p:nvPr/>
        </p:nvSpPr>
        <p:spPr>
          <a:xfrm>
            <a:off x="459740" y="3964304"/>
            <a:ext cx="5092065" cy="124460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As bathrooms </a:t>
            </a:r>
            <a:r>
              <a:rPr sz="1600" spc="-10" dirty="0">
                <a:solidFill>
                  <a:srgbClr val="1C1C1C"/>
                </a:solidFill>
                <a:latin typeface="Arial"/>
                <a:cs typeface="Arial"/>
              </a:rPr>
              <a:t>were </a:t>
            </a:r>
            <a:r>
              <a:rPr sz="1600" spc="-5" dirty="0">
                <a:solidFill>
                  <a:srgbClr val="1C1C1C"/>
                </a:solidFill>
                <a:latin typeface="Arial"/>
                <a:cs typeface="Arial"/>
              </a:rPr>
              <a:t>heated in this </a:t>
            </a:r>
            <a:r>
              <a:rPr sz="1600" spc="-45" dirty="0">
                <a:solidFill>
                  <a:srgbClr val="1C1C1C"/>
                </a:solidFill>
                <a:latin typeface="Arial"/>
                <a:cs typeface="Arial"/>
              </a:rPr>
              <a:t>way, </a:t>
            </a:r>
            <a:r>
              <a:rPr sz="1600" spc="-5" dirty="0">
                <a:solidFill>
                  <a:srgbClr val="1C1C1C"/>
                </a:solidFill>
                <a:latin typeface="Arial"/>
                <a:cs typeface="Arial"/>
              </a:rPr>
              <a:t>towels, and often  articles of clothing, </a:t>
            </a:r>
            <a:r>
              <a:rPr sz="1600" spc="-10" dirty="0">
                <a:solidFill>
                  <a:srgbClr val="1C1C1C"/>
                </a:solidFill>
                <a:latin typeface="Arial"/>
                <a:cs typeface="Arial"/>
              </a:rPr>
              <a:t>were </a:t>
            </a:r>
            <a:r>
              <a:rPr sz="1600" spc="-5" dirty="0">
                <a:solidFill>
                  <a:srgbClr val="1C1C1C"/>
                </a:solidFill>
                <a:latin typeface="Arial"/>
                <a:cs typeface="Arial"/>
              </a:rPr>
              <a:t>placed on the radiator to dry—  hence, the advent of the “heated </a:t>
            </a:r>
            <a:r>
              <a:rPr sz="1600" spc="-10" dirty="0">
                <a:solidFill>
                  <a:srgbClr val="1C1C1C"/>
                </a:solidFill>
                <a:latin typeface="Arial"/>
                <a:cs typeface="Arial"/>
              </a:rPr>
              <a:t>towel” </a:t>
            </a:r>
            <a:r>
              <a:rPr sz="1600" spc="-5" dirty="0">
                <a:solidFill>
                  <a:srgbClr val="1C1C1C"/>
                </a:solidFill>
                <a:latin typeface="Arial"/>
                <a:cs typeface="Arial"/>
              </a:rPr>
              <a:t>rack. The </a:t>
            </a:r>
            <a:r>
              <a:rPr sz="1600" spc="-10" dirty="0">
                <a:solidFill>
                  <a:srgbClr val="1C1C1C"/>
                </a:solidFill>
                <a:latin typeface="Arial"/>
                <a:cs typeface="Arial"/>
              </a:rPr>
              <a:t>1920s  </a:t>
            </a:r>
            <a:r>
              <a:rPr sz="1600" spc="-5" dirty="0">
                <a:solidFill>
                  <a:srgbClr val="1C1C1C"/>
                </a:solidFill>
                <a:latin typeface="Arial"/>
                <a:cs typeface="Arial"/>
              </a:rPr>
              <a:t>saw the birth of the cast iron, water-heated </a:t>
            </a:r>
            <a:r>
              <a:rPr sz="1600" spc="-15" dirty="0">
                <a:solidFill>
                  <a:srgbClr val="1C1C1C"/>
                </a:solidFill>
                <a:latin typeface="Arial"/>
                <a:cs typeface="Arial"/>
              </a:rPr>
              <a:t>radiator,  </a:t>
            </a:r>
            <a:r>
              <a:rPr sz="1600" spc="-5" dirty="0">
                <a:solidFill>
                  <a:srgbClr val="1C1C1C"/>
                </a:solidFill>
                <a:latin typeface="Arial"/>
                <a:cs typeface="Arial"/>
              </a:rPr>
              <a:t>commonly referred to as a “bath</a:t>
            </a:r>
            <a:r>
              <a:rPr sz="1600" spc="70" dirty="0">
                <a:solidFill>
                  <a:srgbClr val="1C1C1C"/>
                </a:solidFill>
                <a:latin typeface="Arial"/>
                <a:cs typeface="Arial"/>
              </a:rPr>
              <a:t> </a:t>
            </a:r>
            <a:r>
              <a:rPr sz="1600" spc="-15" dirty="0">
                <a:solidFill>
                  <a:srgbClr val="1C1C1C"/>
                </a:solidFill>
                <a:latin typeface="Arial"/>
                <a:cs typeface="Arial"/>
              </a:rPr>
              <a:t>radiator.”</a:t>
            </a:r>
            <a:endParaRPr sz="1600">
              <a:latin typeface="Arial"/>
              <a:cs typeface="Arial"/>
            </a:endParaRPr>
          </a:p>
        </p:txBody>
      </p:sp>
      <p:sp>
        <p:nvSpPr>
          <p:cNvPr id="9" name="object 9"/>
          <p:cNvSpPr txBox="1"/>
          <p:nvPr/>
        </p:nvSpPr>
        <p:spPr>
          <a:xfrm>
            <a:off x="459740" y="5427675"/>
            <a:ext cx="488251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Heater towel racks are also referred to as towel  warmers, heated towel rails, heated towel bars, and in  Britain, as </a:t>
            </a:r>
            <a:r>
              <a:rPr sz="1600" spc="-10" dirty="0">
                <a:solidFill>
                  <a:srgbClr val="1C1C1C"/>
                </a:solidFill>
                <a:latin typeface="Arial"/>
                <a:cs typeface="Arial"/>
              </a:rPr>
              <a:t>drying</a:t>
            </a:r>
            <a:r>
              <a:rPr sz="1600" spc="25" dirty="0">
                <a:solidFill>
                  <a:srgbClr val="1C1C1C"/>
                </a:solidFill>
                <a:latin typeface="Arial"/>
                <a:cs typeface="Arial"/>
              </a:rPr>
              <a:t> </a:t>
            </a:r>
            <a:r>
              <a:rPr sz="1600" spc="-5" dirty="0">
                <a:solidFill>
                  <a:srgbClr val="1C1C1C"/>
                </a:solidFill>
                <a:latin typeface="Arial"/>
                <a:cs typeface="Arial"/>
              </a:rPr>
              <a:t>racks.</a:t>
            </a:r>
            <a:endParaRPr sz="1600">
              <a:latin typeface="Arial"/>
              <a:cs typeface="Arial"/>
            </a:endParaRPr>
          </a:p>
        </p:txBody>
      </p:sp>
      <p:sp>
        <p:nvSpPr>
          <p:cNvPr id="10" name="object 10"/>
          <p:cNvSpPr txBox="1"/>
          <p:nvPr/>
        </p:nvSpPr>
        <p:spPr>
          <a:xfrm>
            <a:off x="6624573" y="4715382"/>
            <a:ext cx="153416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C1C1C"/>
                </a:solidFill>
                <a:latin typeface="Arial"/>
                <a:cs typeface="Arial"/>
              </a:rPr>
              <a:t>100-Year </a:t>
            </a:r>
            <a:r>
              <a:rPr sz="1200" dirty="0">
                <a:solidFill>
                  <a:srgbClr val="1C1C1C"/>
                </a:solidFill>
                <a:latin typeface="Arial"/>
                <a:cs typeface="Arial"/>
              </a:rPr>
              <a:t>Old</a:t>
            </a:r>
            <a:r>
              <a:rPr sz="1200" spc="-50" dirty="0">
                <a:solidFill>
                  <a:srgbClr val="1C1C1C"/>
                </a:solidFill>
                <a:latin typeface="Arial"/>
                <a:cs typeface="Arial"/>
              </a:rPr>
              <a:t> </a:t>
            </a:r>
            <a:r>
              <a:rPr sz="1200" spc="-5" dirty="0">
                <a:solidFill>
                  <a:srgbClr val="1C1C1C"/>
                </a:solidFill>
                <a:latin typeface="Arial"/>
                <a:cs typeface="Arial"/>
              </a:rPr>
              <a:t>Radiator</a:t>
            </a:r>
            <a:endParaRPr sz="1200">
              <a:latin typeface="Arial"/>
              <a:cs typeface="Arial"/>
            </a:endParaRPr>
          </a:p>
        </p:txBody>
      </p:sp>
      <p:sp>
        <p:nvSpPr>
          <p:cNvPr id="11" name="object 11"/>
          <p:cNvSpPr/>
          <p:nvPr/>
        </p:nvSpPr>
        <p:spPr>
          <a:xfrm>
            <a:off x="6089903" y="1447800"/>
            <a:ext cx="2596896" cy="3200400"/>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35</a:t>
            </a:fld>
            <a:r>
              <a:rPr spc="-5" dirty="0"/>
              <a:t> </a:t>
            </a:r>
            <a:r>
              <a:rPr dirty="0"/>
              <a:t>of</a:t>
            </a:r>
            <a:r>
              <a:rPr spc="-80" dirty="0"/>
              <a:t> </a:t>
            </a:r>
            <a:r>
              <a:rPr spc="-5" dirty="0"/>
              <a:t>83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591502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The Purpose </a:t>
            </a:r>
            <a:r>
              <a:rPr sz="2800" dirty="0">
                <a:solidFill>
                  <a:srgbClr val="343434"/>
                </a:solidFill>
                <a:latin typeface="Arial"/>
                <a:cs typeface="Arial"/>
              </a:rPr>
              <a:t>of </a:t>
            </a:r>
            <a:r>
              <a:rPr sz="2800" spc="-5" dirty="0">
                <a:solidFill>
                  <a:srgbClr val="343434"/>
                </a:solidFill>
                <a:latin typeface="Arial"/>
                <a:cs typeface="Arial"/>
              </a:rPr>
              <a:t>a Heated </a:t>
            </a:r>
            <a:r>
              <a:rPr sz="2800" spc="-70" dirty="0">
                <a:solidFill>
                  <a:srgbClr val="343434"/>
                </a:solidFill>
                <a:latin typeface="Arial"/>
                <a:cs typeface="Arial"/>
              </a:rPr>
              <a:t>Towel</a:t>
            </a:r>
            <a:r>
              <a:rPr sz="2800" spc="15" dirty="0">
                <a:solidFill>
                  <a:srgbClr val="343434"/>
                </a:solidFill>
                <a:latin typeface="Arial"/>
                <a:cs typeface="Arial"/>
              </a:rPr>
              <a:t> </a:t>
            </a:r>
            <a:r>
              <a:rPr sz="2800" spc="-5" dirty="0">
                <a:solidFill>
                  <a:srgbClr val="343434"/>
                </a:solidFill>
                <a:latin typeface="Arial"/>
                <a:cs typeface="Arial"/>
              </a:rPr>
              <a:t>Rack</a:t>
            </a:r>
            <a:endParaRPr sz="2800">
              <a:latin typeface="Arial"/>
              <a:cs typeface="Arial"/>
            </a:endParaRPr>
          </a:p>
        </p:txBody>
      </p:sp>
      <p:sp>
        <p:nvSpPr>
          <p:cNvPr id="7" name="object 7"/>
          <p:cNvSpPr txBox="1"/>
          <p:nvPr/>
        </p:nvSpPr>
        <p:spPr>
          <a:xfrm>
            <a:off x="4023740" y="1476502"/>
            <a:ext cx="4605655" cy="447611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Heated towel racks have a variety of uses and  </a:t>
            </a:r>
            <a:r>
              <a:rPr sz="1600" dirty="0">
                <a:solidFill>
                  <a:srgbClr val="1C1C1C"/>
                </a:solidFill>
                <a:latin typeface="Arial"/>
                <a:cs typeface="Arial"/>
              </a:rPr>
              <a:t>applications. </a:t>
            </a:r>
            <a:r>
              <a:rPr sz="1600" spc="-5" dirty="0">
                <a:solidFill>
                  <a:srgbClr val="1C1C1C"/>
                </a:solidFill>
                <a:latin typeface="Arial"/>
                <a:cs typeface="Arial"/>
              </a:rPr>
              <a:t>The primary use </a:t>
            </a:r>
            <a:r>
              <a:rPr sz="1600" dirty="0">
                <a:solidFill>
                  <a:srgbClr val="1C1C1C"/>
                </a:solidFill>
                <a:latin typeface="Arial"/>
                <a:cs typeface="Arial"/>
              </a:rPr>
              <a:t>is </a:t>
            </a:r>
            <a:r>
              <a:rPr sz="1600" spc="-5" dirty="0">
                <a:solidFill>
                  <a:srgbClr val="1C1C1C"/>
                </a:solidFill>
                <a:latin typeface="Arial"/>
                <a:cs typeface="Arial"/>
              </a:rPr>
              <a:t>to dry towels after  use. A heated towel rack </a:t>
            </a:r>
            <a:r>
              <a:rPr sz="1600" spc="-10" dirty="0">
                <a:solidFill>
                  <a:srgbClr val="1C1C1C"/>
                </a:solidFill>
                <a:latin typeface="Arial"/>
                <a:cs typeface="Arial"/>
              </a:rPr>
              <a:t>will </a:t>
            </a:r>
            <a:r>
              <a:rPr sz="1600" spc="-5" dirty="0">
                <a:solidFill>
                  <a:srgbClr val="1C1C1C"/>
                </a:solidFill>
                <a:latin typeface="Arial"/>
                <a:cs typeface="Arial"/>
              </a:rPr>
              <a:t>dry towels quickly</a:t>
            </a:r>
            <a:r>
              <a:rPr sz="1600" spc="-110" dirty="0">
                <a:solidFill>
                  <a:srgbClr val="1C1C1C"/>
                </a:solidFill>
                <a:latin typeface="Arial"/>
                <a:cs typeface="Arial"/>
              </a:rPr>
              <a:t> </a:t>
            </a:r>
            <a:r>
              <a:rPr sz="1600" spc="-5" dirty="0">
                <a:solidFill>
                  <a:srgbClr val="1C1C1C"/>
                </a:solidFill>
                <a:latin typeface="Arial"/>
                <a:cs typeface="Arial"/>
              </a:rPr>
              <a:t>and  </a:t>
            </a:r>
            <a:r>
              <a:rPr sz="1600" spc="-15" dirty="0">
                <a:solidFill>
                  <a:srgbClr val="1C1C1C"/>
                </a:solidFill>
                <a:latin typeface="Arial"/>
                <a:cs typeface="Arial"/>
              </a:rPr>
              <a:t>efficiently, </a:t>
            </a:r>
            <a:r>
              <a:rPr sz="1600" spc="-5" dirty="0">
                <a:solidFill>
                  <a:srgbClr val="1C1C1C"/>
                </a:solidFill>
                <a:latin typeface="Arial"/>
                <a:cs typeface="Arial"/>
              </a:rPr>
              <a:t>reducing laundry loads, </a:t>
            </a:r>
            <a:r>
              <a:rPr sz="1600" spc="-15" dirty="0">
                <a:solidFill>
                  <a:srgbClr val="1C1C1C"/>
                </a:solidFill>
                <a:latin typeface="Arial"/>
                <a:cs typeface="Arial"/>
              </a:rPr>
              <a:t>electricity, </a:t>
            </a:r>
            <a:r>
              <a:rPr sz="1600" spc="-5" dirty="0">
                <a:solidFill>
                  <a:srgbClr val="1C1C1C"/>
                </a:solidFill>
                <a:latin typeface="Arial"/>
                <a:cs typeface="Arial"/>
              </a:rPr>
              <a:t>and  </a:t>
            </a:r>
            <a:r>
              <a:rPr sz="1600" spc="-10" dirty="0">
                <a:solidFill>
                  <a:srgbClr val="1C1C1C"/>
                </a:solidFill>
                <a:latin typeface="Arial"/>
                <a:cs typeface="Arial"/>
              </a:rPr>
              <a:t>water </a:t>
            </a:r>
            <a:r>
              <a:rPr sz="1600" spc="-5" dirty="0">
                <a:solidFill>
                  <a:srgbClr val="1C1C1C"/>
                </a:solidFill>
                <a:latin typeface="Arial"/>
                <a:cs typeface="Arial"/>
              </a:rPr>
              <a:t>consumption as towels </a:t>
            </a:r>
            <a:r>
              <a:rPr sz="1600" spc="-10" dirty="0">
                <a:solidFill>
                  <a:srgbClr val="1C1C1C"/>
                </a:solidFill>
                <a:latin typeface="Arial"/>
                <a:cs typeface="Arial"/>
              </a:rPr>
              <a:t>will </a:t>
            </a:r>
            <a:r>
              <a:rPr sz="1600" spc="-5" dirty="0">
                <a:solidFill>
                  <a:srgbClr val="1C1C1C"/>
                </a:solidFill>
                <a:latin typeface="Arial"/>
                <a:cs typeface="Arial"/>
              </a:rPr>
              <a:t>not need to be  washed as </a:t>
            </a:r>
            <a:r>
              <a:rPr sz="1600" spc="-15" dirty="0">
                <a:solidFill>
                  <a:srgbClr val="1C1C1C"/>
                </a:solidFill>
                <a:latin typeface="Arial"/>
                <a:cs typeface="Arial"/>
              </a:rPr>
              <a:t>frequently. </a:t>
            </a:r>
            <a:r>
              <a:rPr sz="1600" spc="-5" dirty="0">
                <a:solidFill>
                  <a:srgbClr val="1C1C1C"/>
                </a:solidFill>
                <a:latin typeface="Arial"/>
                <a:cs typeface="Arial"/>
              </a:rPr>
              <a:t>In addition, they are used to  heat towels or clothing, like bathrobes, so the user  can enjoy a warm/dry towel or bathrobe </a:t>
            </a:r>
            <a:r>
              <a:rPr sz="1600" spc="-10" dirty="0">
                <a:solidFill>
                  <a:srgbClr val="1C1C1C"/>
                </a:solidFill>
                <a:latin typeface="Arial"/>
                <a:cs typeface="Arial"/>
              </a:rPr>
              <a:t>when  drying off </a:t>
            </a:r>
            <a:r>
              <a:rPr sz="1600" spc="-5" dirty="0">
                <a:solidFill>
                  <a:srgbClr val="1C1C1C"/>
                </a:solidFill>
                <a:latin typeface="Arial"/>
                <a:cs typeface="Arial"/>
              </a:rPr>
              <a:t>after leaving the pool, beach, or</a:t>
            </a:r>
            <a:r>
              <a:rPr sz="1600" spc="95" dirty="0">
                <a:solidFill>
                  <a:srgbClr val="1C1C1C"/>
                </a:solidFill>
                <a:latin typeface="Arial"/>
                <a:cs typeface="Arial"/>
              </a:rPr>
              <a:t> </a:t>
            </a:r>
            <a:r>
              <a:rPr sz="1600" spc="-5" dirty="0">
                <a:solidFill>
                  <a:srgbClr val="1C1C1C"/>
                </a:solidFill>
                <a:latin typeface="Arial"/>
                <a:cs typeface="Arial"/>
              </a:rPr>
              <a:t>spa.</a:t>
            </a:r>
            <a:endParaRPr sz="1600">
              <a:latin typeface="Arial"/>
              <a:cs typeface="Arial"/>
            </a:endParaRPr>
          </a:p>
          <a:p>
            <a:pPr marL="12700" marR="149225">
              <a:lnSpc>
                <a:spcPct val="100000"/>
              </a:lnSpc>
              <a:spcBef>
                <a:spcPts val="5"/>
              </a:spcBef>
            </a:pPr>
            <a:r>
              <a:rPr sz="1600" spc="-5" dirty="0">
                <a:solidFill>
                  <a:srgbClr val="1C1C1C"/>
                </a:solidFill>
                <a:latin typeface="Arial"/>
                <a:cs typeface="Arial"/>
              </a:rPr>
              <a:t>Keeping towels dry and </a:t>
            </a:r>
            <a:r>
              <a:rPr sz="1600" spc="-10" dirty="0">
                <a:solidFill>
                  <a:srgbClr val="1C1C1C"/>
                </a:solidFill>
                <a:latin typeface="Arial"/>
                <a:cs typeface="Arial"/>
              </a:rPr>
              <a:t>warm </a:t>
            </a:r>
            <a:r>
              <a:rPr sz="1600" spc="-5" dirty="0">
                <a:solidFill>
                  <a:srgbClr val="1C1C1C"/>
                </a:solidFill>
                <a:latin typeface="Arial"/>
                <a:cs typeface="Arial"/>
              </a:rPr>
              <a:t>prevents the moldy  smell that occurs </a:t>
            </a:r>
            <a:r>
              <a:rPr sz="1600" spc="-10" dirty="0">
                <a:solidFill>
                  <a:srgbClr val="1C1C1C"/>
                </a:solidFill>
                <a:latin typeface="Arial"/>
                <a:cs typeface="Arial"/>
              </a:rPr>
              <a:t>when </a:t>
            </a:r>
            <a:r>
              <a:rPr sz="1600" spc="-5" dirty="0">
                <a:solidFill>
                  <a:srgbClr val="1C1C1C"/>
                </a:solidFill>
                <a:latin typeface="Arial"/>
                <a:cs typeface="Arial"/>
              </a:rPr>
              <a:t>damp towels are left in a  location </a:t>
            </a:r>
            <a:r>
              <a:rPr sz="1600" spc="-10" dirty="0">
                <a:solidFill>
                  <a:srgbClr val="1C1C1C"/>
                </a:solidFill>
                <a:latin typeface="Arial"/>
                <a:cs typeface="Arial"/>
              </a:rPr>
              <a:t>with </a:t>
            </a:r>
            <a:r>
              <a:rPr sz="1600" spc="-5" dirty="0">
                <a:solidFill>
                  <a:srgbClr val="1C1C1C"/>
                </a:solidFill>
                <a:latin typeface="Arial"/>
                <a:cs typeface="Arial"/>
              </a:rPr>
              <a:t>limited ventilation.</a:t>
            </a:r>
            <a:endParaRPr sz="1600">
              <a:latin typeface="Arial"/>
              <a:cs typeface="Arial"/>
            </a:endParaRPr>
          </a:p>
          <a:p>
            <a:pPr>
              <a:lnSpc>
                <a:spcPct val="100000"/>
              </a:lnSpc>
              <a:spcBef>
                <a:spcPts val="45"/>
              </a:spcBef>
            </a:pPr>
            <a:endParaRPr sz="2050">
              <a:latin typeface="Arial"/>
              <a:cs typeface="Arial"/>
            </a:endParaRPr>
          </a:p>
          <a:p>
            <a:pPr marL="12700" marR="69850">
              <a:lnSpc>
                <a:spcPct val="100000"/>
              </a:lnSpc>
            </a:pPr>
            <a:r>
              <a:rPr sz="1600" spc="-5" dirty="0">
                <a:solidFill>
                  <a:srgbClr val="1C1C1C"/>
                </a:solidFill>
                <a:latin typeface="Arial"/>
                <a:cs typeface="Arial"/>
              </a:rPr>
              <a:t>A heated towel rack is a simple, cost-effective </a:t>
            </a:r>
            <a:r>
              <a:rPr sz="1600" spc="-10" dirty="0">
                <a:solidFill>
                  <a:srgbClr val="1C1C1C"/>
                </a:solidFill>
                <a:latin typeface="Arial"/>
                <a:cs typeface="Arial"/>
              </a:rPr>
              <a:t>way  </a:t>
            </a:r>
            <a:r>
              <a:rPr sz="1600" spc="-5" dirty="0">
                <a:solidFill>
                  <a:srgbClr val="1C1C1C"/>
                </a:solidFill>
                <a:latin typeface="Arial"/>
                <a:cs typeface="Arial"/>
              </a:rPr>
              <a:t>to upgrade a bathroom by adding both aesthetic  appeal and function, replacing conventional towel  bars and robe hooks to add value to new or  remodeled</a:t>
            </a:r>
            <a:r>
              <a:rPr sz="1600" spc="5" dirty="0">
                <a:solidFill>
                  <a:srgbClr val="1C1C1C"/>
                </a:solidFill>
                <a:latin typeface="Arial"/>
                <a:cs typeface="Arial"/>
              </a:rPr>
              <a:t> </a:t>
            </a:r>
            <a:r>
              <a:rPr sz="1600" spc="-5" dirty="0">
                <a:solidFill>
                  <a:srgbClr val="1C1C1C"/>
                </a:solidFill>
                <a:latin typeface="Arial"/>
                <a:cs typeface="Arial"/>
              </a:rPr>
              <a:t>bathrooms.</a:t>
            </a:r>
            <a:endParaRPr sz="1600">
              <a:latin typeface="Arial"/>
              <a:cs typeface="Arial"/>
            </a:endParaRPr>
          </a:p>
        </p:txBody>
      </p:sp>
      <p:sp>
        <p:nvSpPr>
          <p:cNvPr id="8" name="object 8"/>
          <p:cNvSpPr/>
          <p:nvPr/>
        </p:nvSpPr>
        <p:spPr>
          <a:xfrm>
            <a:off x="457200" y="1447800"/>
            <a:ext cx="3166872"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36</a:t>
            </a:fld>
            <a:r>
              <a:rPr spc="-5" dirty="0"/>
              <a:t> </a:t>
            </a:r>
            <a:r>
              <a:rPr dirty="0"/>
              <a:t>of</a:t>
            </a:r>
            <a:r>
              <a:rPr spc="-80" dirty="0"/>
              <a:t> </a:t>
            </a:r>
            <a:r>
              <a:rPr spc="-5" dirty="0"/>
              <a:t>83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6449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Functions </a:t>
            </a:r>
            <a:r>
              <a:rPr sz="2800" dirty="0">
                <a:solidFill>
                  <a:srgbClr val="343434"/>
                </a:solidFill>
                <a:latin typeface="Arial"/>
                <a:cs typeface="Arial"/>
              </a:rPr>
              <a:t>and</a:t>
            </a:r>
            <a:r>
              <a:rPr sz="2800" spc="-55" dirty="0">
                <a:solidFill>
                  <a:srgbClr val="343434"/>
                </a:solidFill>
                <a:latin typeface="Arial"/>
                <a:cs typeface="Arial"/>
              </a:rPr>
              <a:t> </a:t>
            </a:r>
            <a:r>
              <a:rPr sz="2800" dirty="0">
                <a:solidFill>
                  <a:srgbClr val="343434"/>
                </a:solidFill>
                <a:latin typeface="Arial"/>
                <a:cs typeface="Arial"/>
              </a:rPr>
              <a:t>Benefits</a:t>
            </a:r>
            <a:endParaRPr sz="2800">
              <a:latin typeface="Arial"/>
              <a:cs typeface="Arial"/>
            </a:endParaRPr>
          </a:p>
        </p:txBody>
      </p:sp>
      <p:sp>
        <p:nvSpPr>
          <p:cNvPr id="7" name="object 7"/>
          <p:cNvSpPr txBox="1"/>
          <p:nvPr/>
        </p:nvSpPr>
        <p:spPr>
          <a:xfrm>
            <a:off x="459740" y="1476502"/>
            <a:ext cx="3903345" cy="450723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spc="-5" dirty="0">
                <a:solidFill>
                  <a:srgbClr val="1C1C1C"/>
                </a:solidFill>
                <a:latin typeface="Arial"/>
                <a:cs typeface="Arial"/>
              </a:rPr>
              <a:t>Keeps towels, bathrobes, and</a:t>
            </a:r>
            <a:r>
              <a:rPr sz="1600" spc="40" dirty="0">
                <a:solidFill>
                  <a:srgbClr val="1C1C1C"/>
                </a:solidFill>
                <a:latin typeface="Arial"/>
                <a:cs typeface="Arial"/>
              </a:rPr>
              <a:t> </a:t>
            </a:r>
            <a:r>
              <a:rPr sz="1600" spc="-5" dirty="0">
                <a:solidFill>
                  <a:srgbClr val="1C1C1C"/>
                </a:solidFill>
                <a:latin typeface="Arial"/>
                <a:cs typeface="Arial"/>
              </a:rPr>
              <a:t>delicates,</a:t>
            </a:r>
            <a:endParaRPr sz="1600">
              <a:latin typeface="Arial"/>
              <a:cs typeface="Arial"/>
            </a:endParaRPr>
          </a:p>
          <a:p>
            <a:pPr marL="299085">
              <a:lnSpc>
                <a:spcPct val="100000"/>
              </a:lnSpc>
            </a:pPr>
            <a:r>
              <a:rPr sz="1600" spc="-5" dirty="0">
                <a:solidFill>
                  <a:srgbClr val="1C1C1C"/>
                </a:solidFill>
                <a:latin typeface="Arial"/>
                <a:cs typeface="Arial"/>
              </a:rPr>
              <a:t>among other items, </a:t>
            </a:r>
            <a:r>
              <a:rPr sz="1600" spc="-10" dirty="0">
                <a:solidFill>
                  <a:srgbClr val="1C1C1C"/>
                </a:solidFill>
                <a:latin typeface="Arial"/>
                <a:cs typeface="Arial"/>
              </a:rPr>
              <a:t>warm </a:t>
            </a:r>
            <a:r>
              <a:rPr sz="1600" spc="-5" dirty="0">
                <a:solidFill>
                  <a:srgbClr val="1C1C1C"/>
                </a:solidFill>
                <a:latin typeface="Arial"/>
                <a:cs typeface="Arial"/>
              </a:rPr>
              <a:t>and</a:t>
            </a:r>
            <a:r>
              <a:rPr sz="1600" spc="65" dirty="0">
                <a:solidFill>
                  <a:srgbClr val="1C1C1C"/>
                </a:solidFill>
                <a:latin typeface="Arial"/>
                <a:cs typeface="Arial"/>
              </a:rPr>
              <a:t> </a:t>
            </a:r>
            <a:r>
              <a:rPr sz="1600" spc="-5" dirty="0">
                <a:solidFill>
                  <a:srgbClr val="1C1C1C"/>
                </a:solidFill>
                <a:latin typeface="Arial"/>
                <a:cs typeface="Arial"/>
              </a:rPr>
              <a:t>dry</a:t>
            </a:r>
            <a:endParaRPr sz="1600">
              <a:latin typeface="Arial"/>
              <a:cs typeface="Arial"/>
            </a:endParaRPr>
          </a:p>
          <a:p>
            <a:pPr marL="299085" marR="525780" indent="-287020">
              <a:lnSpc>
                <a:spcPct val="100000"/>
              </a:lnSpc>
              <a:spcBef>
                <a:spcPts val="1200"/>
              </a:spcBef>
              <a:buFont typeface="Wingdings"/>
              <a:buChar char=""/>
              <a:tabLst>
                <a:tab pos="299720" algn="l"/>
              </a:tabLst>
            </a:pPr>
            <a:r>
              <a:rPr sz="1600" spc="-5" dirty="0">
                <a:solidFill>
                  <a:srgbClr val="1C1C1C"/>
                </a:solidFill>
                <a:latin typeface="Arial"/>
                <a:cs typeface="Arial"/>
              </a:rPr>
              <a:t>Helps bathrooms stay </a:t>
            </a:r>
            <a:r>
              <a:rPr sz="1600" spc="-10" dirty="0">
                <a:solidFill>
                  <a:srgbClr val="1C1C1C"/>
                </a:solidFill>
                <a:latin typeface="Arial"/>
                <a:cs typeface="Arial"/>
              </a:rPr>
              <a:t>warm </a:t>
            </a:r>
            <a:r>
              <a:rPr sz="1600" spc="-5" dirty="0">
                <a:solidFill>
                  <a:srgbClr val="1C1C1C"/>
                </a:solidFill>
                <a:latin typeface="Arial"/>
                <a:cs typeface="Arial"/>
              </a:rPr>
              <a:t>in the  winter</a:t>
            </a:r>
            <a:endParaRPr sz="1600">
              <a:latin typeface="Arial"/>
              <a:cs typeface="Arial"/>
            </a:endParaRPr>
          </a:p>
          <a:p>
            <a:pPr marL="299085" indent="-287020">
              <a:lnSpc>
                <a:spcPct val="100000"/>
              </a:lnSpc>
              <a:spcBef>
                <a:spcPts val="1200"/>
              </a:spcBef>
              <a:buFont typeface="Wingdings"/>
              <a:buChar char=""/>
              <a:tabLst>
                <a:tab pos="299720" algn="l"/>
              </a:tabLst>
            </a:pPr>
            <a:r>
              <a:rPr sz="1600" spc="-5" dirty="0">
                <a:solidFill>
                  <a:srgbClr val="1C1C1C"/>
                </a:solidFill>
                <a:latin typeface="Arial"/>
                <a:cs typeface="Arial"/>
              </a:rPr>
              <a:t>Helps bathrooms stay mold and</a:t>
            </a:r>
            <a:r>
              <a:rPr sz="1600" spc="35" dirty="0">
                <a:solidFill>
                  <a:srgbClr val="1C1C1C"/>
                </a:solidFill>
                <a:latin typeface="Arial"/>
                <a:cs typeface="Arial"/>
              </a:rPr>
              <a:t> </a:t>
            </a:r>
            <a:r>
              <a:rPr sz="1600" spc="-5" dirty="0">
                <a:solidFill>
                  <a:srgbClr val="1C1C1C"/>
                </a:solidFill>
                <a:latin typeface="Arial"/>
                <a:cs typeface="Arial"/>
              </a:rPr>
              <a:t>mildew</a:t>
            </a:r>
            <a:endParaRPr sz="1600">
              <a:latin typeface="Arial"/>
              <a:cs typeface="Arial"/>
            </a:endParaRPr>
          </a:p>
          <a:p>
            <a:pPr marL="299085">
              <a:lnSpc>
                <a:spcPct val="100000"/>
              </a:lnSpc>
            </a:pPr>
            <a:r>
              <a:rPr sz="1600" spc="-5" dirty="0">
                <a:solidFill>
                  <a:srgbClr val="1C1C1C"/>
                </a:solidFill>
                <a:latin typeface="Arial"/>
                <a:cs typeface="Arial"/>
              </a:rPr>
              <a:t>free</a:t>
            </a:r>
            <a:endParaRPr sz="1600">
              <a:latin typeface="Arial"/>
              <a:cs typeface="Arial"/>
            </a:endParaRPr>
          </a:p>
          <a:p>
            <a:pPr marL="299085" marR="446405" indent="-287020">
              <a:lnSpc>
                <a:spcPct val="100000"/>
              </a:lnSpc>
              <a:spcBef>
                <a:spcPts val="1205"/>
              </a:spcBef>
              <a:buFont typeface="Wingdings"/>
              <a:buChar char=""/>
              <a:tabLst>
                <a:tab pos="299720" algn="l"/>
              </a:tabLst>
            </a:pPr>
            <a:r>
              <a:rPr sz="1600" spc="-5" dirty="0">
                <a:solidFill>
                  <a:srgbClr val="1C1C1C"/>
                </a:solidFill>
                <a:latin typeface="Arial"/>
                <a:cs typeface="Arial"/>
              </a:rPr>
              <a:t>Some models heat in as little as 15  minutes</a:t>
            </a:r>
            <a:endParaRPr sz="1600">
              <a:latin typeface="Arial"/>
              <a:cs typeface="Arial"/>
            </a:endParaRPr>
          </a:p>
          <a:p>
            <a:pPr marL="299085" indent="-287020">
              <a:lnSpc>
                <a:spcPct val="100000"/>
              </a:lnSpc>
              <a:spcBef>
                <a:spcPts val="1200"/>
              </a:spcBef>
              <a:buFont typeface="Wingdings"/>
              <a:buChar char=""/>
              <a:tabLst>
                <a:tab pos="299720" algn="l"/>
              </a:tabLst>
            </a:pPr>
            <a:r>
              <a:rPr sz="1600" spc="-5" dirty="0">
                <a:solidFill>
                  <a:srgbClr val="1C1C1C"/>
                </a:solidFill>
                <a:latin typeface="Arial"/>
                <a:cs typeface="Arial"/>
              </a:rPr>
              <a:t>Larger models can supply</a:t>
            </a:r>
            <a:r>
              <a:rPr sz="1600" spc="25" dirty="0">
                <a:solidFill>
                  <a:srgbClr val="1C1C1C"/>
                </a:solidFill>
                <a:latin typeface="Arial"/>
                <a:cs typeface="Arial"/>
              </a:rPr>
              <a:t> </a:t>
            </a:r>
            <a:r>
              <a:rPr sz="1600" spc="-5" dirty="0">
                <a:solidFill>
                  <a:srgbClr val="1C1C1C"/>
                </a:solidFill>
                <a:latin typeface="Arial"/>
                <a:cs typeface="Arial"/>
              </a:rPr>
              <a:t>supplemental</a:t>
            </a:r>
            <a:endParaRPr sz="1600">
              <a:latin typeface="Arial"/>
              <a:cs typeface="Arial"/>
            </a:endParaRPr>
          </a:p>
          <a:p>
            <a:pPr marL="299085">
              <a:lnSpc>
                <a:spcPct val="100000"/>
              </a:lnSpc>
            </a:pPr>
            <a:r>
              <a:rPr sz="1600" spc="-5" dirty="0">
                <a:solidFill>
                  <a:srgbClr val="1C1C1C"/>
                </a:solidFill>
                <a:latin typeface="Arial"/>
                <a:cs typeface="Arial"/>
              </a:rPr>
              <a:t>heat to a</a:t>
            </a:r>
            <a:r>
              <a:rPr sz="1600" spc="10"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299085" marR="471170" indent="-287020">
              <a:lnSpc>
                <a:spcPct val="100000"/>
              </a:lnSpc>
              <a:spcBef>
                <a:spcPts val="1205"/>
              </a:spcBef>
              <a:buFont typeface="Wingdings"/>
              <a:buChar char=""/>
              <a:tabLst>
                <a:tab pos="299720" algn="l"/>
              </a:tabLst>
            </a:pPr>
            <a:r>
              <a:rPr sz="1600" spc="-5" dirty="0">
                <a:solidFill>
                  <a:srgbClr val="1C1C1C"/>
                </a:solidFill>
                <a:latin typeface="Arial"/>
                <a:cs typeface="Arial"/>
              </a:rPr>
              <a:t>Multiple sizes are available to fit all  needs and</a:t>
            </a:r>
            <a:r>
              <a:rPr sz="1600" dirty="0">
                <a:solidFill>
                  <a:srgbClr val="1C1C1C"/>
                </a:solidFill>
                <a:latin typeface="Arial"/>
                <a:cs typeface="Arial"/>
              </a:rPr>
              <a:t> </a:t>
            </a:r>
            <a:r>
              <a:rPr sz="1600" spc="-5" dirty="0">
                <a:solidFill>
                  <a:srgbClr val="1C1C1C"/>
                </a:solidFill>
                <a:latin typeface="Arial"/>
                <a:cs typeface="Arial"/>
              </a:rPr>
              <a:t>applications</a:t>
            </a:r>
            <a:endParaRPr sz="1600">
              <a:latin typeface="Arial"/>
              <a:cs typeface="Arial"/>
            </a:endParaRPr>
          </a:p>
          <a:p>
            <a:pPr marL="299085" indent="-287020">
              <a:lnSpc>
                <a:spcPct val="100000"/>
              </a:lnSpc>
              <a:spcBef>
                <a:spcPts val="1195"/>
              </a:spcBef>
              <a:buFont typeface="Wingdings"/>
              <a:buChar char=""/>
              <a:tabLst>
                <a:tab pos="299720" algn="l"/>
              </a:tabLst>
            </a:pPr>
            <a:r>
              <a:rPr sz="1600" spc="-15" dirty="0">
                <a:solidFill>
                  <a:srgbClr val="1C1C1C"/>
                </a:solidFill>
                <a:latin typeface="Arial"/>
                <a:cs typeface="Arial"/>
              </a:rPr>
              <a:t>Water </a:t>
            </a:r>
            <a:r>
              <a:rPr sz="1600" spc="-5" dirty="0">
                <a:solidFill>
                  <a:srgbClr val="1C1C1C"/>
                </a:solidFill>
                <a:latin typeface="Arial"/>
                <a:cs typeface="Arial"/>
              </a:rPr>
              <a:t>conservation via reduced</a:t>
            </a:r>
            <a:r>
              <a:rPr sz="1600" spc="35" dirty="0">
                <a:solidFill>
                  <a:srgbClr val="1C1C1C"/>
                </a:solidFill>
                <a:latin typeface="Arial"/>
                <a:cs typeface="Arial"/>
              </a:rPr>
              <a:t> </a:t>
            </a:r>
            <a:r>
              <a:rPr sz="1600" spc="-5" dirty="0">
                <a:solidFill>
                  <a:srgbClr val="1C1C1C"/>
                </a:solidFill>
                <a:latin typeface="Arial"/>
                <a:cs typeface="Arial"/>
              </a:rPr>
              <a:t>laundry</a:t>
            </a:r>
            <a:endParaRPr sz="1600">
              <a:latin typeface="Arial"/>
              <a:cs typeface="Arial"/>
            </a:endParaRPr>
          </a:p>
          <a:p>
            <a:pPr marL="299085" indent="-287020">
              <a:lnSpc>
                <a:spcPct val="100000"/>
              </a:lnSpc>
              <a:spcBef>
                <a:spcPts val="1205"/>
              </a:spcBef>
              <a:buFont typeface="Wingdings"/>
              <a:buChar char=""/>
              <a:tabLst>
                <a:tab pos="299720" algn="l"/>
              </a:tabLst>
            </a:pPr>
            <a:r>
              <a:rPr sz="1600" spc="-5" dirty="0">
                <a:solidFill>
                  <a:srgbClr val="1C1C1C"/>
                </a:solidFill>
                <a:latin typeface="Arial"/>
                <a:cs typeface="Arial"/>
              </a:rPr>
              <a:t>Units can be custom</a:t>
            </a:r>
            <a:r>
              <a:rPr sz="1600" spc="10" dirty="0">
                <a:solidFill>
                  <a:srgbClr val="1C1C1C"/>
                </a:solidFill>
                <a:latin typeface="Arial"/>
                <a:cs typeface="Arial"/>
              </a:rPr>
              <a:t> </a:t>
            </a:r>
            <a:r>
              <a:rPr sz="1600" spc="-5" dirty="0">
                <a:solidFill>
                  <a:srgbClr val="1C1C1C"/>
                </a:solidFill>
                <a:latin typeface="Arial"/>
                <a:cs typeface="Arial"/>
              </a:rPr>
              <a:t>designed</a:t>
            </a:r>
            <a:endParaRPr sz="1600">
              <a:latin typeface="Arial"/>
              <a:cs typeface="Arial"/>
            </a:endParaRPr>
          </a:p>
        </p:txBody>
      </p:sp>
      <p:sp>
        <p:nvSpPr>
          <p:cNvPr id="8" name="object 8"/>
          <p:cNvSpPr/>
          <p:nvPr/>
        </p:nvSpPr>
        <p:spPr>
          <a:xfrm>
            <a:off x="4960620" y="1444752"/>
            <a:ext cx="3726179" cy="472744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37</a:t>
            </a:fld>
            <a:r>
              <a:rPr spc="-5" dirty="0"/>
              <a:t> </a:t>
            </a:r>
            <a:r>
              <a:rPr dirty="0"/>
              <a:t>of</a:t>
            </a:r>
            <a:r>
              <a:rPr spc="-80" dirty="0"/>
              <a:t> </a:t>
            </a:r>
            <a:r>
              <a:rPr spc="-5" dirty="0"/>
              <a:t>83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6449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Functions </a:t>
            </a:r>
            <a:r>
              <a:rPr sz="2800" dirty="0">
                <a:solidFill>
                  <a:srgbClr val="343434"/>
                </a:solidFill>
                <a:latin typeface="Arial"/>
                <a:cs typeface="Arial"/>
              </a:rPr>
              <a:t>and</a:t>
            </a:r>
            <a:r>
              <a:rPr sz="2800" spc="-55" dirty="0">
                <a:solidFill>
                  <a:srgbClr val="343434"/>
                </a:solidFill>
                <a:latin typeface="Arial"/>
                <a:cs typeface="Arial"/>
              </a:rPr>
              <a:t> </a:t>
            </a:r>
            <a:r>
              <a:rPr sz="2800" dirty="0">
                <a:solidFill>
                  <a:srgbClr val="343434"/>
                </a:solidFill>
                <a:latin typeface="Arial"/>
                <a:cs typeface="Arial"/>
              </a:rPr>
              <a:t>Benefits</a:t>
            </a:r>
            <a:endParaRPr sz="2800">
              <a:latin typeface="Arial"/>
              <a:cs typeface="Arial"/>
            </a:endParaRPr>
          </a:p>
        </p:txBody>
      </p:sp>
      <p:sp>
        <p:nvSpPr>
          <p:cNvPr id="7" name="object 7"/>
          <p:cNvSpPr txBox="1"/>
          <p:nvPr/>
        </p:nvSpPr>
        <p:spPr>
          <a:xfrm>
            <a:off x="459740" y="1476502"/>
            <a:ext cx="3731895" cy="4354195"/>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spc="-5" dirty="0">
                <a:solidFill>
                  <a:srgbClr val="1C1C1C"/>
                </a:solidFill>
                <a:latin typeface="Arial"/>
                <a:cs typeface="Arial"/>
              </a:rPr>
              <a:t>Installs easily—wired the same as</a:t>
            </a:r>
            <a:r>
              <a:rPr sz="1600" spc="15" dirty="0">
                <a:solidFill>
                  <a:srgbClr val="1C1C1C"/>
                </a:solidFill>
                <a:latin typeface="Arial"/>
                <a:cs typeface="Arial"/>
              </a:rPr>
              <a:t> </a:t>
            </a:r>
            <a:r>
              <a:rPr sz="1600" spc="-5" dirty="0">
                <a:solidFill>
                  <a:srgbClr val="1C1C1C"/>
                </a:solidFill>
                <a:latin typeface="Arial"/>
                <a:cs typeface="Arial"/>
              </a:rPr>
              <a:t>a</a:t>
            </a:r>
            <a:endParaRPr sz="1600">
              <a:latin typeface="Arial"/>
              <a:cs typeface="Arial"/>
            </a:endParaRPr>
          </a:p>
          <a:p>
            <a:pPr marL="299085">
              <a:lnSpc>
                <a:spcPct val="100000"/>
              </a:lnSpc>
            </a:pPr>
            <a:r>
              <a:rPr sz="1600" spc="-5" dirty="0">
                <a:solidFill>
                  <a:srgbClr val="1C1C1C"/>
                </a:solidFill>
                <a:latin typeface="Arial"/>
                <a:cs typeface="Arial"/>
              </a:rPr>
              <a:t>light or wall sconce</a:t>
            </a:r>
            <a:endParaRPr sz="1600">
              <a:latin typeface="Arial"/>
              <a:cs typeface="Arial"/>
            </a:endParaRPr>
          </a:p>
          <a:p>
            <a:pPr marL="299085" marR="127000" indent="-287020">
              <a:lnSpc>
                <a:spcPct val="100000"/>
              </a:lnSpc>
              <a:spcBef>
                <a:spcPts val="1200"/>
              </a:spcBef>
              <a:buFont typeface="Wingdings"/>
              <a:buChar char=""/>
              <a:tabLst>
                <a:tab pos="299720" algn="l"/>
              </a:tabLst>
            </a:pPr>
            <a:r>
              <a:rPr sz="1600" spc="-5" dirty="0">
                <a:solidFill>
                  <a:srgbClr val="1C1C1C"/>
                </a:solidFill>
                <a:latin typeface="Arial"/>
                <a:cs typeface="Arial"/>
              </a:rPr>
              <a:t>Units can be UL, ETL, or CSA  approved for safety in Canada or</a:t>
            </a:r>
            <a:r>
              <a:rPr sz="1600" spc="35" dirty="0">
                <a:solidFill>
                  <a:srgbClr val="1C1C1C"/>
                </a:solidFill>
                <a:latin typeface="Arial"/>
                <a:cs typeface="Arial"/>
              </a:rPr>
              <a:t> </a:t>
            </a:r>
            <a:r>
              <a:rPr sz="1600" spc="-5" dirty="0">
                <a:solidFill>
                  <a:srgbClr val="1C1C1C"/>
                </a:solidFill>
                <a:latin typeface="Arial"/>
                <a:cs typeface="Arial"/>
              </a:rPr>
              <a:t>US</a:t>
            </a:r>
            <a:endParaRPr sz="1600">
              <a:latin typeface="Arial"/>
              <a:cs typeface="Arial"/>
            </a:endParaRPr>
          </a:p>
          <a:p>
            <a:pPr marL="299085" indent="-287020">
              <a:lnSpc>
                <a:spcPct val="100000"/>
              </a:lnSpc>
              <a:spcBef>
                <a:spcPts val="1200"/>
              </a:spcBef>
              <a:buFont typeface="Wingdings"/>
              <a:buChar char=""/>
              <a:tabLst>
                <a:tab pos="299720" algn="l"/>
              </a:tabLst>
            </a:pPr>
            <a:r>
              <a:rPr sz="1600" spc="-5" dirty="0">
                <a:solidFill>
                  <a:srgbClr val="1C1C1C"/>
                </a:solidFill>
                <a:latin typeface="Arial"/>
                <a:cs typeface="Arial"/>
              </a:rPr>
              <a:t>IPX ratings show safety</a:t>
            </a:r>
            <a:r>
              <a:rPr sz="1600" spc="30" dirty="0">
                <a:solidFill>
                  <a:srgbClr val="1C1C1C"/>
                </a:solidFill>
                <a:latin typeface="Arial"/>
                <a:cs typeface="Arial"/>
              </a:rPr>
              <a:t> </a:t>
            </a:r>
            <a:r>
              <a:rPr sz="1600" spc="-5" dirty="0">
                <a:solidFill>
                  <a:srgbClr val="1C1C1C"/>
                </a:solidFill>
                <a:latin typeface="Arial"/>
                <a:cs typeface="Arial"/>
              </a:rPr>
              <a:t>against</a:t>
            </a:r>
            <a:endParaRPr sz="1600">
              <a:latin typeface="Arial"/>
              <a:cs typeface="Arial"/>
            </a:endParaRPr>
          </a:p>
          <a:p>
            <a:pPr marL="299085">
              <a:lnSpc>
                <a:spcPct val="100000"/>
              </a:lnSpc>
            </a:pPr>
            <a:r>
              <a:rPr sz="1600" spc="-5" dirty="0">
                <a:solidFill>
                  <a:srgbClr val="1C1C1C"/>
                </a:solidFill>
                <a:latin typeface="Arial"/>
                <a:cs typeface="Arial"/>
              </a:rPr>
              <a:t>exposure to</a:t>
            </a:r>
            <a:r>
              <a:rPr sz="1600" spc="10" dirty="0">
                <a:solidFill>
                  <a:srgbClr val="1C1C1C"/>
                </a:solidFill>
                <a:latin typeface="Arial"/>
                <a:cs typeface="Arial"/>
              </a:rPr>
              <a:t> </a:t>
            </a:r>
            <a:r>
              <a:rPr sz="1600" spc="-5" dirty="0">
                <a:solidFill>
                  <a:srgbClr val="1C1C1C"/>
                </a:solidFill>
                <a:latin typeface="Arial"/>
                <a:cs typeface="Arial"/>
              </a:rPr>
              <a:t>moisture</a:t>
            </a:r>
            <a:endParaRPr sz="1600">
              <a:latin typeface="Arial"/>
              <a:cs typeface="Arial"/>
            </a:endParaRPr>
          </a:p>
          <a:p>
            <a:pPr marL="299085" marR="5080" indent="-287020">
              <a:lnSpc>
                <a:spcPct val="100000"/>
              </a:lnSpc>
              <a:spcBef>
                <a:spcPts val="1205"/>
              </a:spcBef>
              <a:buFont typeface="Wingdings"/>
              <a:buChar char=""/>
              <a:tabLst>
                <a:tab pos="299720" algn="l"/>
              </a:tabLst>
            </a:pPr>
            <a:r>
              <a:rPr sz="1600" spc="-5" dirty="0">
                <a:solidFill>
                  <a:srgbClr val="1C1C1C"/>
                </a:solidFill>
                <a:latin typeface="Arial"/>
                <a:cs typeface="Arial"/>
              </a:rPr>
              <a:t>Units can be controlled by a switch, or  24-hr/7-day programmable</a:t>
            </a:r>
            <a:r>
              <a:rPr sz="1600" spc="55" dirty="0">
                <a:solidFill>
                  <a:srgbClr val="1C1C1C"/>
                </a:solidFill>
                <a:latin typeface="Arial"/>
                <a:cs typeface="Arial"/>
              </a:rPr>
              <a:t> </a:t>
            </a:r>
            <a:r>
              <a:rPr sz="1600" spc="-5" dirty="0">
                <a:solidFill>
                  <a:srgbClr val="1C1C1C"/>
                </a:solidFill>
                <a:latin typeface="Arial"/>
                <a:cs typeface="Arial"/>
              </a:rPr>
              <a:t>timer</a:t>
            </a:r>
            <a:endParaRPr sz="1600">
              <a:latin typeface="Arial"/>
              <a:cs typeface="Arial"/>
            </a:endParaRPr>
          </a:p>
          <a:p>
            <a:pPr marL="299085" indent="-287020">
              <a:lnSpc>
                <a:spcPct val="100000"/>
              </a:lnSpc>
              <a:spcBef>
                <a:spcPts val="1200"/>
              </a:spcBef>
              <a:buFont typeface="Wingdings"/>
              <a:buChar char=""/>
              <a:tabLst>
                <a:tab pos="299720" algn="l"/>
              </a:tabLst>
            </a:pPr>
            <a:r>
              <a:rPr sz="1600" spc="-5" dirty="0">
                <a:solidFill>
                  <a:srgbClr val="1C1C1C"/>
                </a:solidFill>
                <a:latin typeface="Arial"/>
                <a:cs typeface="Arial"/>
              </a:rPr>
              <a:t>Digital heat controller comes</a:t>
            </a:r>
            <a:r>
              <a:rPr sz="1600" spc="20" dirty="0">
                <a:solidFill>
                  <a:srgbClr val="1C1C1C"/>
                </a:solidFill>
                <a:latin typeface="Arial"/>
                <a:cs typeface="Arial"/>
              </a:rPr>
              <a:t> </a:t>
            </a:r>
            <a:r>
              <a:rPr sz="1600" spc="-5" dirty="0">
                <a:solidFill>
                  <a:srgbClr val="1C1C1C"/>
                </a:solidFill>
                <a:latin typeface="Arial"/>
                <a:cs typeface="Arial"/>
              </a:rPr>
              <a:t>standard</a:t>
            </a:r>
            <a:endParaRPr sz="1600">
              <a:latin typeface="Arial"/>
              <a:cs typeface="Arial"/>
            </a:endParaRPr>
          </a:p>
          <a:p>
            <a:pPr marL="299085">
              <a:lnSpc>
                <a:spcPct val="100000"/>
              </a:lnSpc>
            </a:pPr>
            <a:r>
              <a:rPr sz="1600" spc="-5" dirty="0">
                <a:solidFill>
                  <a:srgbClr val="1C1C1C"/>
                </a:solidFill>
                <a:latin typeface="Arial"/>
                <a:cs typeface="Arial"/>
              </a:rPr>
              <a:t>with many heated towel</a:t>
            </a:r>
            <a:r>
              <a:rPr sz="1600" spc="30" dirty="0">
                <a:solidFill>
                  <a:srgbClr val="1C1C1C"/>
                </a:solidFill>
                <a:latin typeface="Arial"/>
                <a:cs typeface="Arial"/>
              </a:rPr>
              <a:t> </a:t>
            </a:r>
            <a:r>
              <a:rPr sz="1600" spc="-5" dirty="0">
                <a:solidFill>
                  <a:srgbClr val="1C1C1C"/>
                </a:solidFill>
                <a:latin typeface="Arial"/>
                <a:cs typeface="Arial"/>
              </a:rPr>
              <a:t>racks</a:t>
            </a:r>
            <a:endParaRPr sz="1600">
              <a:latin typeface="Arial"/>
              <a:cs typeface="Arial"/>
            </a:endParaRPr>
          </a:p>
          <a:p>
            <a:pPr marL="299085" marR="300355" indent="-287020">
              <a:lnSpc>
                <a:spcPct val="100000"/>
              </a:lnSpc>
              <a:spcBef>
                <a:spcPts val="1205"/>
              </a:spcBef>
              <a:buFont typeface="Wingdings"/>
              <a:buChar char=""/>
              <a:tabLst>
                <a:tab pos="299720" algn="l"/>
              </a:tabLst>
            </a:pPr>
            <a:r>
              <a:rPr sz="1600" spc="-5" dirty="0">
                <a:solidFill>
                  <a:srgbClr val="1C1C1C"/>
                </a:solidFill>
                <a:latin typeface="Arial"/>
                <a:cs typeface="Arial"/>
              </a:rPr>
              <a:t>Units consume minimal power—as  little as a single</a:t>
            </a:r>
            <a:r>
              <a:rPr sz="1600" spc="-20" dirty="0">
                <a:solidFill>
                  <a:srgbClr val="1C1C1C"/>
                </a:solidFill>
                <a:latin typeface="Arial"/>
                <a:cs typeface="Arial"/>
              </a:rPr>
              <a:t> </a:t>
            </a:r>
            <a:r>
              <a:rPr sz="1600" spc="-5" dirty="0">
                <a:solidFill>
                  <a:srgbClr val="1C1C1C"/>
                </a:solidFill>
                <a:latin typeface="Arial"/>
                <a:cs typeface="Arial"/>
              </a:rPr>
              <a:t>lightbulb</a:t>
            </a:r>
            <a:endParaRPr sz="1600">
              <a:latin typeface="Arial"/>
              <a:cs typeface="Arial"/>
            </a:endParaRPr>
          </a:p>
          <a:p>
            <a:pPr marL="299085" indent="-287020">
              <a:lnSpc>
                <a:spcPct val="100000"/>
              </a:lnSpc>
              <a:spcBef>
                <a:spcPts val="1195"/>
              </a:spcBef>
              <a:buFont typeface="Wingdings"/>
              <a:buChar char=""/>
              <a:tabLst>
                <a:tab pos="299720" algn="l"/>
              </a:tabLst>
            </a:pPr>
            <a:r>
              <a:rPr sz="1600" spc="-5" dirty="0">
                <a:solidFill>
                  <a:srgbClr val="1C1C1C"/>
                </a:solidFill>
                <a:latin typeface="Arial"/>
                <a:cs typeface="Arial"/>
              </a:rPr>
              <a:t>Electric or hydronic versions</a:t>
            </a:r>
            <a:r>
              <a:rPr sz="1600" spc="15" dirty="0">
                <a:solidFill>
                  <a:srgbClr val="1C1C1C"/>
                </a:solidFill>
                <a:latin typeface="Arial"/>
                <a:cs typeface="Arial"/>
              </a:rPr>
              <a:t> </a:t>
            </a:r>
            <a:r>
              <a:rPr sz="1600" spc="-5" dirty="0">
                <a:solidFill>
                  <a:srgbClr val="1C1C1C"/>
                </a:solidFill>
                <a:latin typeface="Arial"/>
                <a:cs typeface="Arial"/>
              </a:rPr>
              <a:t>are</a:t>
            </a:r>
            <a:endParaRPr sz="1600">
              <a:latin typeface="Arial"/>
              <a:cs typeface="Arial"/>
            </a:endParaRPr>
          </a:p>
          <a:p>
            <a:pPr marL="299085">
              <a:lnSpc>
                <a:spcPct val="100000"/>
              </a:lnSpc>
            </a:pPr>
            <a:r>
              <a:rPr sz="1600" spc="-5" dirty="0">
                <a:solidFill>
                  <a:srgbClr val="1C1C1C"/>
                </a:solidFill>
                <a:latin typeface="Arial"/>
                <a:cs typeface="Arial"/>
              </a:rPr>
              <a:t>available</a:t>
            </a:r>
            <a:endParaRPr sz="1600">
              <a:latin typeface="Arial"/>
              <a:cs typeface="Arial"/>
            </a:endParaRPr>
          </a:p>
        </p:txBody>
      </p:sp>
      <p:sp>
        <p:nvSpPr>
          <p:cNvPr id="8" name="object 8"/>
          <p:cNvSpPr/>
          <p:nvPr/>
        </p:nvSpPr>
        <p:spPr>
          <a:xfrm>
            <a:off x="4735067" y="1447800"/>
            <a:ext cx="3951732"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38</a:t>
            </a:fld>
            <a:r>
              <a:rPr spc="-5" dirty="0"/>
              <a:t> </a:t>
            </a:r>
            <a:r>
              <a:rPr dirty="0"/>
              <a:t>of</a:t>
            </a:r>
            <a:r>
              <a:rPr spc="-80" dirty="0"/>
              <a:t> </a:t>
            </a:r>
            <a:r>
              <a:rPr spc="-5" dirty="0"/>
              <a:t>83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6048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Green Design</a:t>
            </a:r>
            <a:r>
              <a:rPr sz="2800" spc="-40" dirty="0">
                <a:solidFill>
                  <a:srgbClr val="343434"/>
                </a:solidFill>
                <a:latin typeface="Arial"/>
                <a:cs typeface="Arial"/>
              </a:rPr>
              <a:t> </a:t>
            </a:r>
            <a:r>
              <a:rPr sz="2800" dirty="0">
                <a:solidFill>
                  <a:srgbClr val="343434"/>
                </a:solidFill>
                <a:latin typeface="Arial"/>
                <a:cs typeface="Arial"/>
              </a:rPr>
              <a:t>Benefits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39</a:t>
            </a:fld>
            <a:r>
              <a:rPr spc="-5" dirty="0"/>
              <a:t> </a:t>
            </a:r>
            <a:r>
              <a:rPr dirty="0"/>
              <a:t>of</a:t>
            </a:r>
            <a:r>
              <a:rPr spc="-80" dirty="0"/>
              <a:t> </a:t>
            </a:r>
            <a:r>
              <a:rPr spc="-5" dirty="0"/>
              <a:t>83</a:t>
            </a:r>
          </a:p>
        </p:txBody>
      </p:sp>
      <p:sp>
        <p:nvSpPr>
          <p:cNvPr id="7" name="object 7"/>
          <p:cNvSpPr txBox="1"/>
          <p:nvPr/>
        </p:nvSpPr>
        <p:spPr>
          <a:xfrm>
            <a:off x="408940" y="1476502"/>
            <a:ext cx="8217534" cy="4610735"/>
          </a:xfrm>
          <a:prstGeom prst="rect">
            <a:avLst/>
          </a:prstGeom>
        </p:spPr>
        <p:txBody>
          <a:bodyPr vert="horz" wrap="square" lIns="0" tIns="12065" rIns="0" bIns="0" rtlCol="0">
            <a:spAutoFit/>
          </a:bodyPr>
          <a:lstStyle/>
          <a:p>
            <a:pPr marL="63500" marR="30480">
              <a:lnSpc>
                <a:spcPct val="100000"/>
              </a:lnSpc>
              <a:spcBef>
                <a:spcPts val="95"/>
              </a:spcBef>
            </a:pPr>
            <a:r>
              <a:rPr sz="1600" spc="-5" dirty="0">
                <a:solidFill>
                  <a:srgbClr val="1C1C1C"/>
                </a:solidFill>
                <a:latin typeface="Arial"/>
                <a:cs typeface="Arial"/>
              </a:rPr>
              <a:t>Net-zero buildings—carbon-neutral dwellings that generate enough clean energy to cancel  out the energy they use—are not just a growing trend. From rooftop solar systems and  energy-efficient appliances to geothermal heating and thicker insulation, </a:t>
            </a:r>
            <a:r>
              <a:rPr sz="1600" dirty="0">
                <a:solidFill>
                  <a:srgbClr val="1C1C1C"/>
                </a:solidFill>
                <a:latin typeface="Arial"/>
                <a:cs typeface="Arial"/>
              </a:rPr>
              <a:t>net-zero </a:t>
            </a:r>
            <a:r>
              <a:rPr sz="1600" spc="-5" dirty="0">
                <a:solidFill>
                  <a:srgbClr val="1C1C1C"/>
                </a:solidFill>
                <a:latin typeface="Arial"/>
                <a:cs typeface="Arial"/>
              </a:rPr>
              <a:t>is all  about keeping energy in and using (or losing) as little as possible. From homes to hotel  chains, more builders are incorporating these elements into their designs as property  owners become increasingly </a:t>
            </a:r>
            <a:r>
              <a:rPr sz="1600" spc="-10" dirty="0">
                <a:solidFill>
                  <a:srgbClr val="1C1C1C"/>
                </a:solidFill>
                <a:latin typeface="Arial"/>
                <a:cs typeface="Arial"/>
              </a:rPr>
              <a:t>aware </a:t>
            </a:r>
            <a:r>
              <a:rPr sz="1600" spc="-5" dirty="0">
                <a:solidFill>
                  <a:srgbClr val="1C1C1C"/>
                </a:solidFill>
                <a:latin typeface="Arial"/>
                <a:cs typeface="Arial"/>
              </a:rPr>
              <a:t>of their carbon</a:t>
            </a:r>
            <a:r>
              <a:rPr sz="1600" spc="65" dirty="0">
                <a:solidFill>
                  <a:srgbClr val="1C1C1C"/>
                </a:solidFill>
                <a:latin typeface="Arial"/>
                <a:cs typeface="Arial"/>
              </a:rPr>
              <a:t> </a:t>
            </a:r>
            <a:r>
              <a:rPr sz="1600" spc="-5" dirty="0">
                <a:solidFill>
                  <a:srgbClr val="1C1C1C"/>
                </a:solidFill>
                <a:latin typeface="Arial"/>
                <a:cs typeface="Arial"/>
              </a:rPr>
              <a:t>footprint.</a:t>
            </a:r>
            <a:endParaRPr sz="1600">
              <a:latin typeface="Arial"/>
              <a:cs typeface="Arial"/>
            </a:endParaRPr>
          </a:p>
          <a:p>
            <a:pPr>
              <a:lnSpc>
                <a:spcPct val="100000"/>
              </a:lnSpc>
              <a:spcBef>
                <a:spcPts val="45"/>
              </a:spcBef>
            </a:pPr>
            <a:endParaRPr sz="2300">
              <a:latin typeface="Arial"/>
              <a:cs typeface="Arial"/>
            </a:endParaRPr>
          </a:p>
          <a:p>
            <a:pPr marL="63500" marR="70485">
              <a:lnSpc>
                <a:spcPct val="100000"/>
              </a:lnSpc>
              <a:spcBef>
                <a:spcPts val="5"/>
              </a:spcBef>
            </a:pPr>
            <a:r>
              <a:rPr sz="1600" spc="-5" dirty="0">
                <a:solidFill>
                  <a:srgbClr val="1C1C1C"/>
                </a:solidFill>
                <a:latin typeface="Arial"/>
                <a:cs typeface="Arial"/>
              </a:rPr>
              <a:t>Green design employs various strategies to lessen the damaging </a:t>
            </a:r>
            <a:r>
              <a:rPr sz="1600" spc="-10" dirty="0">
                <a:solidFill>
                  <a:srgbClr val="1C1C1C"/>
                </a:solidFill>
                <a:latin typeface="Arial"/>
                <a:cs typeface="Arial"/>
              </a:rPr>
              <a:t>effects </a:t>
            </a:r>
            <a:r>
              <a:rPr sz="1600" spc="-5" dirty="0">
                <a:solidFill>
                  <a:srgbClr val="1C1C1C"/>
                </a:solidFill>
                <a:latin typeface="Arial"/>
                <a:cs typeface="Arial"/>
              </a:rPr>
              <a:t>construction and  housing design can have on the environment, human health, and comfort. Many builders  and developers are hungry for cost-efficient </a:t>
            </a:r>
            <a:r>
              <a:rPr sz="1600" spc="-15" dirty="0">
                <a:solidFill>
                  <a:srgbClr val="1C1C1C"/>
                </a:solidFill>
                <a:latin typeface="Arial"/>
                <a:cs typeface="Arial"/>
              </a:rPr>
              <a:t>ways </a:t>
            </a:r>
            <a:r>
              <a:rPr sz="1600" spc="-5" dirty="0">
                <a:solidFill>
                  <a:srgbClr val="1C1C1C"/>
                </a:solidFill>
                <a:latin typeface="Arial"/>
                <a:cs typeface="Arial"/>
              </a:rPr>
              <a:t>to implement energy-savings, whether it  comes in the form of higher-rated building materials, WaterSense</a:t>
            </a:r>
            <a:r>
              <a:rPr sz="1575" spc="-7" baseline="26455" dirty="0">
                <a:solidFill>
                  <a:srgbClr val="1C1C1C"/>
                </a:solidFill>
                <a:latin typeface="Arial"/>
                <a:cs typeface="Arial"/>
              </a:rPr>
              <a:t>®</a:t>
            </a:r>
            <a:r>
              <a:rPr sz="1600" spc="-5" dirty="0">
                <a:solidFill>
                  <a:srgbClr val="1C1C1C"/>
                </a:solidFill>
                <a:latin typeface="Arial"/>
                <a:cs typeface="Arial"/>
              </a:rPr>
              <a:t>-rated showerheads, or  ENERGY </a:t>
            </a:r>
            <a:r>
              <a:rPr sz="1600" spc="-15" dirty="0">
                <a:solidFill>
                  <a:srgbClr val="1C1C1C"/>
                </a:solidFill>
                <a:latin typeface="Arial"/>
                <a:cs typeface="Arial"/>
              </a:rPr>
              <a:t>STAR</a:t>
            </a:r>
            <a:r>
              <a:rPr sz="1575" spc="-22" baseline="26455" dirty="0">
                <a:solidFill>
                  <a:srgbClr val="1C1C1C"/>
                </a:solidFill>
                <a:latin typeface="Arial"/>
                <a:cs typeface="Arial"/>
              </a:rPr>
              <a:t>®</a:t>
            </a:r>
            <a:r>
              <a:rPr sz="1600" spc="-15" dirty="0">
                <a:solidFill>
                  <a:srgbClr val="1C1C1C"/>
                </a:solidFill>
                <a:latin typeface="Arial"/>
                <a:cs typeface="Arial"/>
              </a:rPr>
              <a:t>-rated</a:t>
            </a:r>
            <a:r>
              <a:rPr sz="1600" spc="-20" dirty="0">
                <a:solidFill>
                  <a:srgbClr val="1C1C1C"/>
                </a:solidFill>
                <a:latin typeface="Arial"/>
                <a:cs typeface="Arial"/>
              </a:rPr>
              <a:t> </a:t>
            </a:r>
            <a:r>
              <a:rPr sz="1600" dirty="0">
                <a:solidFill>
                  <a:srgbClr val="1C1C1C"/>
                </a:solidFill>
                <a:latin typeface="Arial"/>
                <a:cs typeface="Arial"/>
              </a:rPr>
              <a:t>appliances.</a:t>
            </a:r>
            <a:endParaRPr sz="1600">
              <a:latin typeface="Arial"/>
              <a:cs typeface="Arial"/>
            </a:endParaRPr>
          </a:p>
          <a:p>
            <a:pPr>
              <a:lnSpc>
                <a:spcPct val="100000"/>
              </a:lnSpc>
              <a:spcBef>
                <a:spcPts val="45"/>
              </a:spcBef>
            </a:pPr>
            <a:endParaRPr sz="2300">
              <a:latin typeface="Arial"/>
              <a:cs typeface="Arial"/>
            </a:endParaRPr>
          </a:p>
          <a:p>
            <a:pPr marL="63500" marR="229870">
              <a:lnSpc>
                <a:spcPct val="100000"/>
              </a:lnSpc>
            </a:pPr>
            <a:r>
              <a:rPr sz="1600" spc="-5" dirty="0">
                <a:solidFill>
                  <a:srgbClr val="1C1C1C"/>
                </a:solidFill>
                <a:latin typeface="Arial"/>
                <a:cs typeface="Arial"/>
              </a:rPr>
              <a:t>As stated, heated towel racks can reduce the amount of </a:t>
            </a:r>
            <a:r>
              <a:rPr sz="1600" spc="-10" dirty="0">
                <a:solidFill>
                  <a:srgbClr val="1C1C1C"/>
                </a:solidFill>
                <a:latin typeface="Arial"/>
                <a:cs typeface="Arial"/>
              </a:rPr>
              <a:t>water </a:t>
            </a:r>
            <a:r>
              <a:rPr sz="1600" spc="-5" dirty="0">
                <a:solidFill>
                  <a:srgbClr val="1C1C1C"/>
                </a:solidFill>
                <a:latin typeface="Arial"/>
                <a:cs typeface="Arial"/>
              </a:rPr>
              <a:t>and energy spent  laundering towels and other damp clothing, fitting nicely into the green design equation.  They are a sustainable and stylish design option for any bathroom, mudroom, or laundry  room and lower both electricity and water use. These </a:t>
            </a:r>
            <a:r>
              <a:rPr sz="1600" dirty="0">
                <a:solidFill>
                  <a:srgbClr val="1C1C1C"/>
                </a:solidFill>
                <a:latin typeface="Arial"/>
                <a:cs typeface="Arial"/>
              </a:rPr>
              <a:t>savings </a:t>
            </a:r>
            <a:r>
              <a:rPr sz="1600" spc="-5" dirty="0">
                <a:solidFill>
                  <a:srgbClr val="1C1C1C"/>
                </a:solidFill>
                <a:latin typeface="Arial"/>
                <a:cs typeface="Arial"/>
              </a:rPr>
              <a:t>are important considering  </a:t>
            </a:r>
            <a:r>
              <a:rPr sz="1600" spc="-10" dirty="0">
                <a:solidFill>
                  <a:srgbClr val="1C1C1C"/>
                </a:solidFill>
                <a:latin typeface="Arial"/>
                <a:cs typeface="Arial"/>
              </a:rPr>
              <a:t>about 10% </a:t>
            </a:r>
            <a:r>
              <a:rPr sz="1600" spc="-5" dirty="0">
                <a:solidFill>
                  <a:srgbClr val="1C1C1C"/>
                </a:solidFill>
                <a:latin typeface="Arial"/>
                <a:cs typeface="Arial"/>
              </a:rPr>
              <a:t>of a </a:t>
            </a:r>
            <a:r>
              <a:rPr sz="1600" spc="-10" dirty="0">
                <a:solidFill>
                  <a:srgbClr val="1C1C1C"/>
                </a:solidFill>
                <a:latin typeface="Arial"/>
                <a:cs typeface="Arial"/>
              </a:rPr>
              <a:t>home’s </a:t>
            </a:r>
            <a:r>
              <a:rPr sz="1600" spc="-5" dirty="0">
                <a:solidFill>
                  <a:srgbClr val="1C1C1C"/>
                </a:solidFill>
                <a:latin typeface="Arial"/>
                <a:cs typeface="Arial"/>
              </a:rPr>
              <a:t>total electricity costs is </a:t>
            </a:r>
            <a:r>
              <a:rPr sz="1600" spc="-10" dirty="0">
                <a:solidFill>
                  <a:srgbClr val="1C1C1C"/>
                </a:solidFill>
                <a:latin typeface="Arial"/>
                <a:cs typeface="Arial"/>
              </a:rPr>
              <a:t>attributed </a:t>
            </a:r>
            <a:r>
              <a:rPr sz="1600" spc="-5" dirty="0">
                <a:solidFill>
                  <a:srgbClr val="1C1C1C"/>
                </a:solidFill>
                <a:latin typeface="Arial"/>
                <a:cs typeface="Arial"/>
              </a:rPr>
              <a:t>to </a:t>
            </a:r>
            <a:r>
              <a:rPr sz="1600" spc="-10" dirty="0">
                <a:solidFill>
                  <a:srgbClr val="1C1C1C"/>
                </a:solidFill>
                <a:latin typeface="Arial"/>
                <a:cs typeface="Arial"/>
              </a:rPr>
              <a:t>laundry</a:t>
            </a:r>
            <a:r>
              <a:rPr sz="1600" spc="140" dirty="0">
                <a:solidFill>
                  <a:srgbClr val="1C1C1C"/>
                </a:solidFill>
                <a:latin typeface="Arial"/>
                <a:cs typeface="Arial"/>
              </a:rPr>
              <a:t> </a:t>
            </a:r>
            <a:r>
              <a:rPr sz="1600" spc="-10" dirty="0">
                <a:solidFill>
                  <a:srgbClr val="1C1C1C"/>
                </a:solidFill>
                <a:latin typeface="Arial"/>
                <a:cs typeface="Arial"/>
              </a:rPr>
              <a:t>use.</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1000" y="1127760"/>
            <a:ext cx="8458200" cy="368935"/>
          </a:xfrm>
          <a:custGeom>
            <a:avLst/>
            <a:gdLst/>
            <a:ahLst/>
            <a:cxnLst/>
            <a:rect l="l" t="t" r="r" b="b"/>
            <a:pathLst>
              <a:path w="8458200" h="368934">
                <a:moveTo>
                  <a:pt x="0" y="368808"/>
                </a:moveTo>
                <a:lnTo>
                  <a:pt x="8458200" y="368808"/>
                </a:lnTo>
                <a:lnTo>
                  <a:pt x="8458200" y="0"/>
                </a:lnTo>
                <a:lnTo>
                  <a:pt x="0" y="0"/>
                </a:lnTo>
                <a:lnTo>
                  <a:pt x="0" y="368808"/>
                </a:lnTo>
                <a:close/>
              </a:path>
            </a:pathLst>
          </a:custGeom>
          <a:solidFill>
            <a:srgbClr val="FFFFFF"/>
          </a:solidFill>
        </p:spPr>
        <p:txBody>
          <a:bodyPr wrap="square" lIns="0" tIns="0" rIns="0" bIns="0" rtlCol="0"/>
          <a:lstStyle/>
          <a:p>
            <a:endParaRPr/>
          </a:p>
        </p:txBody>
      </p:sp>
      <p:sp>
        <p:nvSpPr>
          <p:cNvPr id="7" name="object 7"/>
          <p:cNvSpPr/>
          <p:nvPr/>
        </p:nvSpPr>
        <p:spPr>
          <a:xfrm>
            <a:off x="457962" y="1580388"/>
            <a:ext cx="8229600" cy="4419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257521" y="4552482"/>
            <a:ext cx="4124305" cy="126238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57200" y="1143000"/>
            <a:ext cx="8305800" cy="368935"/>
          </a:xfrm>
          <a:custGeom>
            <a:avLst/>
            <a:gdLst/>
            <a:ahLst/>
            <a:cxnLst/>
            <a:rect l="l" t="t" r="r" b="b"/>
            <a:pathLst>
              <a:path w="8305800" h="368934">
                <a:moveTo>
                  <a:pt x="0" y="368808"/>
                </a:moveTo>
                <a:lnTo>
                  <a:pt x="8305800" y="368808"/>
                </a:lnTo>
                <a:lnTo>
                  <a:pt x="8305800" y="0"/>
                </a:lnTo>
                <a:lnTo>
                  <a:pt x="0" y="0"/>
                </a:lnTo>
                <a:lnTo>
                  <a:pt x="0" y="368808"/>
                </a:lnTo>
                <a:close/>
              </a:path>
            </a:pathLst>
          </a:custGeom>
          <a:solidFill>
            <a:srgbClr val="FFFFFF"/>
          </a:solidFill>
        </p:spPr>
        <p:txBody>
          <a:bodyPr wrap="square" lIns="0" tIns="0" rIns="0" bIns="0" rtlCol="0"/>
          <a:lstStyle/>
          <a:p>
            <a:endParaRPr/>
          </a:p>
        </p:txBody>
      </p:sp>
      <p:sp>
        <p:nvSpPr>
          <p:cNvPr id="10" name="object 10"/>
          <p:cNvSpPr/>
          <p:nvPr/>
        </p:nvSpPr>
        <p:spPr>
          <a:xfrm>
            <a:off x="414527" y="1295400"/>
            <a:ext cx="8305800" cy="368935"/>
          </a:xfrm>
          <a:custGeom>
            <a:avLst/>
            <a:gdLst/>
            <a:ahLst/>
            <a:cxnLst/>
            <a:rect l="l" t="t" r="r" b="b"/>
            <a:pathLst>
              <a:path w="8305800" h="368935">
                <a:moveTo>
                  <a:pt x="0" y="368808"/>
                </a:moveTo>
                <a:lnTo>
                  <a:pt x="8305800" y="368808"/>
                </a:lnTo>
                <a:lnTo>
                  <a:pt x="8305800" y="0"/>
                </a:lnTo>
                <a:lnTo>
                  <a:pt x="0" y="0"/>
                </a:lnTo>
                <a:lnTo>
                  <a:pt x="0" y="368808"/>
                </a:lnTo>
                <a:close/>
              </a:path>
            </a:pathLst>
          </a:custGeom>
          <a:solidFill>
            <a:srgbClr val="FFFFFF"/>
          </a:solidFill>
        </p:spPr>
        <p:txBody>
          <a:bodyPr wrap="square" lIns="0" tIns="0" rIns="0" bIns="0" rtlCol="0"/>
          <a:lstStyle/>
          <a:p>
            <a:endParaRPr/>
          </a:p>
        </p:txBody>
      </p:sp>
      <p:sp>
        <p:nvSpPr>
          <p:cNvPr id="11" name="object 11"/>
          <p:cNvSpPr txBox="1"/>
          <p:nvPr/>
        </p:nvSpPr>
        <p:spPr>
          <a:xfrm>
            <a:off x="460349" y="1095603"/>
            <a:ext cx="8121650" cy="2769235"/>
          </a:xfrm>
          <a:prstGeom prst="rect">
            <a:avLst/>
          </a:prstGeom>
        </p:spPr>
        <p:txBody>
          <a:bodyPr vert="horz" wrap="square" lIns="0" tIns="12700" rIns="0" bIns="0" rtlCol="0">
            <a:spAutoFit/>
          </a:bodyPr>
          <a:lstStyle/>
          <a:p>
            <a:pPr marL="12700" marR="88900">
              <a:lnSpc>
                <a:spcPct val="150000"/>
              </a:lnSpc>
              <a:spcBef>
                <a:spcPts val="100"/>
              </a:spcBef>
            </a:pPr>
            <a:r>
              <a:rPr sz="2000" b="1" i="1" dirty="0">
                <a:solidFill>
                  <a:srgbClr val="1F487C"/>
                </a:solidFill>
                <a:latin typeface="Arial"/>
                <a:cs typeface="Arial"/>
              </a:rPr>
              <a:t>AEC Daily Corporation has met the standards and requirements</a:t>
            </a:r>
            <a:r>
              <a:rPr sz="2000" b="1" i="1" spc="-165" dirty="0">
                <a:solidFill>
                  <a:srgbClr val="1F487C"/>
                </a:solidFill>
                <a:latin typeface="Arial"/>
                <a:cs typeface="Arial"/>
              </a:rPr>
              <a:t> </a:t>
            </a:r>
            <a:r>
              <a:rPr sz="2000" b="1" i="1" dirty="0">
                <a:solidFill>
                  <a:srgbClr val="1F487C"/>
                </a:solidFill>
                <a:latin typeface="Arial"/>
                <a:cs typeface="Arial"/>
              </a:rPr>
              <a:t>of  the Registered Continuing Education Program. Credit earned on  completion of this program will be reported to RCEP at</a:t>
            </a:r>
            <a:r>
              <a:rPr sz="2000" b="1" i="1" spc="-275" dirty="0">
                <a:solidFill>
                  <a:srgbClr val="1F487C"/>
                </a:solidFill>
                <a:latin typeface="Arial"/>
                <a:cs typeface="Arial"/>
              </a:rPr>
              <a:t> </a:t>
            </a:r>
            <a:r>
              <a:rPr sz="2000" b="1" i="1" spc="-30" dirty="0">
                <a:solidFill>
                  <a:srgbClr val="1F487C"/>
                </a:solidFill>
                <a:latin typeface="Arial"/>
                <a:cs typeface="Arial"/>
              </a:rPr>
              <a:t>RCEP.net.</a:t>
            </a:r>
            <a:endParaRPr sz="2000">
              <a:latin typeface="Arial"/>
              <a:cs typeface="Arial"/>
            </a:endParaRPr>
          </a:p>
          <a:p>
            <a:pPr marL="12700" marR="5080">
              <a:lnSpc>
                <a:spcPct val="150000"/>
              </a:lnSpc>
            </a:pPr>
            <a:r>
              <a:rPr sz="2000" b="1" i="1" dirty="0">
                <a:solidFill>
                  <a:srgbClr val="1F487C"/>
                </a:solidFill>
                <a:latin typeface="Arial"/>
                <a:cs typeface="Arial"/>
              </a:rPr>
              <a:t>A certificate of completion </a:t>
            </a:r>
            <a:r>
              <a:rPr sz="2000" b="1" i="1" spc="-5" dirty="0">
                <a:solidFill>
                  <a:srgbClr val="1F487C"/>
                </a:solidFill>
                <a:latin typeface="Arial"/>
                <a:cs typeface="Arial"/>
              </a:rPr>
              <a:t>will </a:t>
            </a:r>
            <a:r>
              <a:rPr sz="2000" b="1" i="1" dirty="0">
                <a:solidFill>
                  <a:srgbClr val="1F487C"/>
                </a:solidFill>
                <a:latin typeface="Arial"/>
                <a:cs typeface="Arial"/>
              </a:rPr>
              <a:t>be issued to each participant. As  such, it does not include content that may be deemed or</a:t>
            </a:r>
            <a:r>
              <a:rPr sz="2000" b="1" i="1" spc="-170" dirty="0">
                <a:solidFill>
                  <a:srgbClr val="1F487C"/>
                </a:solidFill>
                <a:latin typeface="Arial"/>
                <a:cs typeface="Arial"/>
              </a:rPr>
              <a:t> </a:t>
            </a:r>
            <a:r>
              <a:rPr sz="2000" b="1" i="1" dirty="0">
                <a:solidFill>
                  <a:srgbClr val="1F487C"/>
                </a:solidFill>
                <a:latin typeface="Arial"/>
                <a:cs typeface="Arial"/>
              </a:rPr>
              <a:t>construed  to be an approval or endorsement by the</a:t>
            </a:r>
            <a:r>
              <a:rPr sz="2000" b="1" i="1" spc="-114" dirty="0">
                <a:solidFill>
                  <a:srgbClr val="1F487C"/>
                </a:solidFill>
                <a:latin typeface="Arial"/>
                <a:cs typeface="Arial"/>
              </a:rPr>
              <a:t> </a:t>
            </a:r>
            <a:r>
              <a:rPr sz="2000" b="1" i="1" spc="-50" dirty="0">
                <a:solidFill>
                  <a:srgbClr val="1F487C"/>
                </a:solidFill>
                <a:latin typeface="Arial"/>
                <a:cs typeface="Arial"/>
              </a:rPr>
              <a:t>RCEP.</a:t>
            </a:r>
            <a:endParaRPr sz="2000">
              <a:latin typeface="Arial"/>
              <a:cs typeface="Arial"/>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a:t>
            </a:fld>
            <a:r>
              <a:rPr spc="-5" dirty="0"/>
              <a:t> </a:t>
            </a:r>
            <a:r>
              <a:rPr dirty="0"/>
              <a:t>of</a:t>
            </a:r>
            <a:r>
              <a:rPr spc="-80" dirty="0"/>
              <a:t> </a:t>
            </a:r>
            <a:r>
              <a:rPr spc="-5" dirty="0"/>
              <a:t>83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6048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Green Design</a:t>
            </a:r>
            <a:r>
              <a:rPr sz="2800" spc="-40" dirty="0">
                <a:solidFill>
                  <a:srgbClr val="343434"/>
                </a:solidFill>
                <a:latin typeface="Arial"/>
                <a:cs typeface="Arial"/>
              </a:rPr>
              <a:t> </a:t>
            </a:r>
            <a:r>
              <a:rPr sz="2800" dirty="0">
                <a:solidFill>
                  <a:srgbClr val="343434"/>
                </a:solidFill>
                <a:latin typeface="Arial"/>
                <a:cs typeface="Arial"/>
              </a:rPr>
              <a:t>Benefits</a:t>
            </a:r>
            <a:endParaRPr sz="2800">
              <a:latin typeface="Arial"/>
              <a:cs typeface="Arial"/>
            </a:endParaRPr>
          </a:p>
        </p:txBody>
      </p:sp>
      <p:sp>
        <p:nvSpPr>
          <p:cNvPr id="7" name="object 7"/>
          <p:cNvSpPr txBox="1"/>
          <p:nvPr/>
        </p:nvSpPr>
        <p:spPr>
          <a:xfrm>
            <a:off x="459740" y="1476502"/>
            <a:ext cx="4986020" cy="451294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Using a heated towel rack can also be beneficial for air  quality by eliminating the conditions necessary for  microbial growth. </a:t>
            </a:r>
            <a:r>
              <a:rPr sz="1600" spc="-40" dirty="0">
                <a:solidFill>
                  <a:srgbClr val="1C1C1C"/>
                </a:solidFill>
                <a:latin typeface="Arial"/>
                <a:cs typeface="Arial"/>
              </a:rPr>
              <a:t>Towels </a:t>
            </a:r>
            <a:r>
              <a:rPr sz="1600" spc="-5" dirty="0">
                <a:solidFill>
                  <a:srgbClr val="1C1C1C"/>
                </a:solidFill>
                <a:latin typeface="Arial"/>
                <a:cs typeface="Arial"/>
              </a:rPr>
              <a:t>left on a nonheated holder </a:t>
            </a:r>
            <a:r>
              <a:rPr sz="1600" spc="-10" dirty="0">
                <a:solidFill>
                  <a:srgbClr val="1C1C1C"/>
                </a:solidFill>
                <a:latin typeface="Arial"/>
                <a:cs typeface="Arial"/>
              </a:rPr>
              <a:t>will  </a:t>
            </a:r>
            <a:r>
              <a:rPr sz="1600" spc="-5" dirty="0">
                <a:solidFill>
                  <a:srgbClr val="1C1C1C"/>
                </a:solidFill>
                <a:latin typeface="Arial"/>
                <a:cs typeface="Arial"/>
              </a:rPr>
              <a:t>eventually start growing mold and mildew and develop  an unpleasant </a:t>
            </a:r>
            <a:r>
              <a:rPr sz="1600" spc="-20" dirty="0">
                <a:solidFill>
                  <a:srgbClr val="1C1C1C"/>
                </a:solidFill>
                <a:latin typeface="Arial"/>
                <a:cs typeface="Arial"/>
              </a:rPr>
              <a:t>odor, </a:t>
            </a:r>
            <a:r>
              <a:rPr sz="1600" spc="-5" dirty="0">
                <a:solidFill>
                  <a:srgbClr val="1C1C1C"/>
                </a:solidFill>
                <a:latin typeface="Arial"/>
                <a:cs typeface="Arial"/>
              </a:rPr>
              <a:t>especially in bathrooms without  </a:t>
            </a:r>
            <a:r>
              <a:rPr sz="1600" spc="-10" dirty="0">
                <a:solidFill>
                  <a:srgbClr val="1C1C1C"/>
                </a:solidFill>
                <a:latin typeface="Arial"/>
                <a:cs typeface="Arial"/>
              </a:rPr>
              <a:t>windows </a:t>
            </a:r>
            <a:r>
              <a:rPr sz="1600" spc="-5" dirty="0">
                <a:solidFill>
                  <a:srgbClr val="1C1C1C"/>
                </a:solidFill>
                <a:latin typeface="Arial"/>
                <a:cs typeface="Arial"/>
              </a:rPr>
              <a:t>and areas without sufficient ventilation. Mold  is a </a:t>
            </a:r>
            <a:r>
              <a:rPr sz="1600" spc="-10" dirty="0">
                <a:solidFill>
                  <a:srgbClr val="1C1C1C"/>
                </a:solidFill>
                <a:latin typeface="Arial"/>
                <a:cs typeface="Arial"/>
              </a:rPr>
              <a:t>type </a:t>
            </a:r>
            <a:r>
              <a:rPr sz="1600" spc="-5" dirty="0">
                <a:solidFill>
                  <a:srgbClr val="1C1C1C"/>
                </a:solidFill>
                <a:latin typeface="Arial"/>
                <a:cs typeface="Arial"/>
              </a:rPr>
              <a:t>of fungi that grows both indoors and out in  dark, damp areas. There are hundreds of varieties of  mold, most of </a:t>
            </a:r>
            <a:r>
              <a:rPr sz="1600" spc="-10" dirty="0">
                <a:solidFill>
                  <a:srgbClr val="1C1C1C"/>
                </a:solidFill>
                <a:latin typeface="Arial"/>
                <a:cs typeface="Arial"/>
              </a:rPr>
              <a:t>which </a:t>
            </a:r>
            <a:r>
              <a:rPr sz="1600" spc="-5" dirty="0">
                <a:solidFill>
                  <a:srgbClr val="1C1C1C"/>
                </a:solidFill>
                <a:latin typeface="Arial"/>
                <a:cs typeface="Arial"/>
              </a:rPr>
              <a:t>release tiny spores into the air that  </a:t>
            </a:r>
            <a:r>
              <a:rPr sz="1600" spc="-10" dirty="0">
                <a:solidFill>
                  <a:srgbClr val="1C1C1C"/>
                </a:solidFill>
                <a:latin typeface="Arial"/>
                <a:cs typeface="Arial"/>
              </a:rPr>
              <a:t>when </a:t>
            </a:r>
            <a:r>
              <a:rPr sz="1600" spc="-5" dirty="0">
                <a:solidFill>
                  <a:srgbClr val="1C1C1C"/>
                </a:solidFill>
                <a:latin typeface="Arial"/>
                <a:cs typeface="Arial"/>
              </a:rPr>
              <a:t>breathed in can cause a variety of illnesses due  to the presence of mycotoxins. Installing heated towel  racks is one measure to mitigate</a:t>
            </a:r>
            <a:r>
              <a:rPr sz="1600" spc="30" dirty="0">
                <a:solidFill>
                  <a:srgbClr val="1C1C1C"/>
                </a:solidFill>
                <a:latin typeface="Arial"/>
                <a:cs typeface="Arial"/>
              </a:rPr>
              <a:t> </a:t>
            </a:r>
            <a:r>
              <a:rPr sz="1600" spc="-5" dirty="0">
                <a:solidFill>
                  <a:srgbClr val="1C1C1C"/>
                </a:solidFill>
                <a:latin typeface="Arial"/>
                <a:cs typeface="Arial"/>
              </a:rPr>
              <a:t>this.</a:t>
            </a:r>
            <a:endParaRPr sz="1600">
              <a:latin typeface="Arial"/>
              <a:cs typeface="Arial"/>
            </a:endParaRPr>
          </a:p>
          <a:p>
            <a:pPr>
              <a:lnSpc>
                <a:spcPct val="100000"/>
              </a:lnSpc>
              <a:spcBef>
                <a:spcPts val="50"/>
              </a:spcBef>
            </a:pPr>
            <a:endParaRPr sz="2300">
              <a:latin typeface="Arial"/>
              <a:cs typeface="Arial"/>
            </a:endParaRPr>
          </a:p>
          <a:p>
            <a:pPr marL="12700" marR="116839">
              <a:lnSpc>
                <a:spcPct val="100000"/>
              </a:lnSpc>
            </a:pPr>
            <a:r>
              <a:rPr sz="1600" spc="-5" dirty="0">
                <a:solidFill>
                  <a:srgbClr val="1C1C1C"/>
                </a:solidFill>
                <a:latin typeface="Arial"/>
                <a:cs typeface="Arial"/>
              </a:rPr>
              <a:t>These benefits are not limited to residential use;  installing heated towel racks in guest bathrooms is a  proactive step hotels can take to improve the comfort  of their </a:t>
            </a:r>
            <a:r>
              <a:rPr sz="1600" spc="-10" dirty="0">
                <a:solidFill>
                  <a:srgbClr val="1C1C1C"/>
                </a:solidFill>
                <a:latin typeface="Arial"/>
                <a:cs typeface="Arial"/>
              </a:rPr>
              <a:t>patrons while </a:t>
            </a:r>
            <a:r>
              <a:rPr sz="1600" spc="-5" dirty="0">
                <a:solidFill>
                  <a:srgbClr val="1C1C1C"/>
                </a:solidFill>
                <a:latin typeface="Arial"/>
                <a:cs typeface="Arial"/>
              </a:rPr>
              <a:t>helping to meet the </a:t>
            </a:r>
            <a:r>
              <a:rPr sz="1600" spc="-10" dirty="0">
                <a:solidFill>
                  <a:srgbClr val="1C1C1C"/>
                </a:solidFill>
                <a:latin typeface="Arial"/>
                <a:cs typeface="Arial"/>
              </a:rPr>
              <a:t>hotel’s water  </a:t>
            </a:r>
            <a:r>
              <a:rPr sz="1600" spc="-5" dirty="0">
                <a:solidFill>
                  <a:srgbClr val="1C1C1C"/>
                </a:solidFill>
                <a:latin typeface="Arial"/>
                <a:cs typeface="Arial"/>
              </a:rPr>
              <a:t>and energy saving</a:t>
            </a:r>
            <a:r>
              <a:rPr sz="1600" dirty="0">
                <a:solidFill>
                  <a:srgbClr val="1C1C1C"/>
                </a:solidFill>
                <a:latin typeface="Arial"/>
                <a:cs typeface="Arial"/>
              </a:rPr>
              <a:t> </a:t>
            </a:r>
            <a:r>
              <a:rPr sz="1600" spc="-5" dirty="0">
                <a:solidFill>
                  <a:srgbClr val="1C1C1C"/>
                </a:solidFill>
                <a:latin typeface="Arial"/>
                <a:cs typeface="Arial"/>
              </a:rPr>
              <a:t>goals.</a:t>
            </a:r>
            <a:endParaRPr sz="1600">
              <a:latin typeface="Arial"/>
              <a:cs typeface="Arial"/>
            </a:endParaRPr>
          </a:p>
        </p:txBody>
      </p:sp>
      <p:sp>
        <p:nvSpPr>
          <p:cNvPr id="8" name="object 8"/>
          <p:cNvSpPr/>
          <p:nvPr/>
        </p:nvSpPr>
        <p:spPr>
          <a:xfrm>
            <a:off x="5867400" y="1444752"/>
            <a:ext cx="281940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40</a:t>
            </a:fld>
            <a:r>
              <a:rPr spc="-5" dirty="0"/>
              <a:t> </a:t>
            </a:r>
            <a:r>
              <a:rPr dirty="0"/>
              <a:t>of</a:t>
            </a:r>
            <a:r>
              <a:rPr spc="-80" dirty="0"/>
              <a:t> </a:t>
            </a:r>
            <a:r>
              <a:rPr spc="-5" dirty="0"/>
              <a:t>83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81146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Green Design Benefits: Hospitality </a:t>
            </a:r>
            <a:r>
              <a:rPr sz="2800" dirty="0">
                <a:solidFill>
                  <a:srgbClr val="343434"/>
                </a:solidFill>
                <a:latin typeface="Arial"/>
                <a:cs typeface="Arial"/>
              </a:rPr>
              <a:t>Industry </a:t>
            </a:r>
            <a:r>
              <a:rPr sz="2800" spc="-5" dirty="0">
                <a:solidFill>
                  <a:srgbClr val="343434"/>
                </a:solidFill>
                <a:latin typeface="Arial"/>
                <a:cs typeface="Arial"/>
              </a:rPr>
              <a:t>/</a:t>
            </a:r>
            <a:r>
              <a:rPr sz="2800" spc="105" dirty="0">
                <a:solidFill>
                  <a:srgbClr val="343434"/>
                </a:solidFill>
                <a:latin typeface="Arial"/>
                <a:cs typeface="Arial"/>
              </a:rPr>
              <a:t> </a:t>
            </a:r>
            <a:r>
              <a:rPr sz="2800" spc="-5" dirty="0">
                <a:solidFill>
                  <a:srgbClr val="343434"/>
                </a:solidFill>
                <a:latin typeface="Arial"/>
                <a:cs typeface="Arial"/>
              </a:rPr>
              <a:t>Hotels</a:t>
            </a:r>
            <a:endParaRPr sz="2800">
              <a:latin typeface="Arial"/>
              <a:cs typeface="Arial"/>
            </a:endParaRPr>
          </a:p>
        </p:txBody>
      </p:sp>
      <p:sp>
        <p:nvSpPr>
          <p:cNvPr id="7" name="object 7"/>
          <p:cNvSpPr txBox="1"/>
          <p:nvPr/>
        </p:nvSpPr>
        <p:spPr>
          <a:xfrm>
            <a:off x="459740" y="1476502"/>
            <a:ext cx="2698115" cy="4366260"/>
          </a:xfrm>
          <a:prstGeom prst="rect">
            <a:avLst/>
          </a:prstGeom>
        </p:spPr>
        <p:txBody>
          <a:bodyPr vert="horz" wrap="square" lIns="0" tIns="12065" rIns="0" bIns="0" rtlCol="0">
            <a:spAutoFit/>
          </a:bodyPr>
          <a:lstStyle/>
          <a:p>
            <a:pPr marL="12700" marR="102870">
              <a:lnSpc>
                <a:spcPct val="100000"/>
              </a:lnSpc>
              <a:spcBef>
                <a:spcPts val="95"/>
              </a:spcBef>
            </a:pPr>
            <a:r>
              <a:rPr sz="1600" spc="-5" dirty="0">
                <a:solidFill>
                  <a:srgbClr val="1C1C1C"/>
                </a:solidFill>
                <a:latin typeface="Arial"/>
                <a:cs typeface="Arial"/>
              </a:rPr>
              <a:t>Comfort: Indulge guests </a:t>
            </a:r>
            <a:r>
              <a:rPr sz="1600" spc="-10" dirty="0">
                <a:solidFill>
                  <a:srgbClr val="1C1C1C"/>
                </a:solidFill>
                <a:latin typeface="Arial"/>
                <a:cs typeface="Arial"/>
              </a:rPr>
              <a:t>with  </a:t>
            </a:r>
            <a:r>
              <a:rPr sz="1600" spc="-5" dirty="0">
                <a:solidFill>
                  <a:srgbClr val="1C1C1C"/>
                </a:solidFill>
                <a:latin typeface="Arial"/>
                <a:cs typeface="Arial"/>
              </a:rPr>
              <a:t>a spa-quality experience </a:t>
            </a:r>
            <a:r>
              <a:rPr sz="1600" dirty="0">
                <a:solidFill>
                  <a:srgbClr val="1C1C1C"/>
                </a:solidFill>
                <a:latin typeface="Arial"/>
                <a:cs typeface="Arial"/>
              </a:rPr>
              <a:t>in  </a:t>
            </a:r>
            <a:r>
              <a:rPr sz="1600" spc="-5" dirty="0">
                <a:solidFill>
                  <a:srgbClr val="1C1C1C"/>
                </a:solidFill>
                <a:latin typeface="Arial"/>
                <a:cs typeface="Arial"/>
              </a:rPr>
              <a:t>any hotel bathroom by  keeping the towels and  bathrobes </a:t>
            </a:r>
            <a:r>
              <a:rPr sz="1600" spc="-10" dirty="0">
                <a:solidFill>
                  <a:srgbClr val="1C1C1C"/>
                </a:solidFill>
                <a:latin typeface="Arial"/>
                <a:cs typeface="Arial"/>
              </a:rPr>
              <a:t>warm </a:t>
            </a:r>
            <a:r>
              <a:rPr sz="1600" spc="-5" dirty="0">
                <a:solidFill>
                  <a:srgbClr val="1C1C1C"/>
                </a:solidFill>
                <a:latin typeface="Arial"/>
                <a:cs typeface="Arial"/>
              </a:rPr>
              <a:t>and</a:t>
            </a:r>
            <a:r>
              <a:rPr sz="1600" spc="40" dirty="0">
                <a:solidFill>
                  <a:srgbClr val="1C1C1C"/>
                </a:solidFill>
                <a:latin typeface="Arial"/>
                <a:cs typeface="Arial"/>
              </a:rPr>
              <a:t> </a:t>
            </a:r>
            <a:r>
              <a:rPr sz="1600" spc="-40" dirty="0">
                <a:solidFill>
                  <a:srgbClr val="1C1C1C"/>
                </a:solidFill>
                <a:latin typeface="Arial"/>
                <a:cs typeface="Arial"/>
              </a:rPr>
              <a:t>dry.</a:t>
            </a:r>
            <a:endParaRPr sz="1600">
              <a:latin typeface="Arial"/>
              <a:cs typeface="Arial"/>
            </a:endParaRPr>
          </a:p>
          <a:p>
            <a:pPr>
              <a:lnSpc>
                <a:spcPct val="100000"/>
              </a:lnSpc>
              <a:spcBef>
                <a:spcPts val="45"/>
              </a:spcBef>
            </a:pPr>
            <a:endParaRPr sz="2300">
              <a:latin typeface="Arial"/>
              <a:cs typeface="Arial"/>
            </a:endParaRPr>
          </a:p>
          <a:p>
            <a:pPr marL="12700" marR="10795">
              <a:lnSpc>
                <a:spcPct val="100000"/>
              </a:lnSpc>
            </a:pPr>
            <a:r>
              <a:rPr sz="1600" spc="-5" dirty="0">
                <a:solidFill>
                  <a:srgbClr val="1C1C1C"/>
                </a:solidFill>
                <a:latin typeface="Arial"/>
                <a:cs typeface="Arial"/>
              </a:rPr>
              <a:t>Reuse </a:t>
            </a:r>
            <a:r>
              <a:rPr sz="1600" spc="-30" dirty="0">
                <a:solidFill>
                  <a:srgbClr val="1C1C1C"/>
                </a:solidFill>
                <a:latin typeface="Arial"/>
                <a:cs typeface="Arial"/>
              </a:rPr>
              <a:t>Towels: </a:t>
            </a:r>
            <a:r>
              <a:rPr sz="1600" spc="-5" dirty="0">
                <a:solidFill>
                  <a:srgbClr val="1C1C1C"/>
                </a:solidFill>
                <a:latin typeface="Arial"/>
                <a:cs typeface="Arial"/>
              </a:rPr>
              <a:t>Reduce</a:t>
            </a:r>
            <a:r>
              <a:rPr sz="1600" spc="-50" dirty="0">
                <a:solidFill>
                  <a:srgbClr val="1C1C1C"/>
                </a:solidFill>
                <a:latin typeface="Arial"/>
                <a:cs typeface="Arial"/>
              </a:rPr>
              <a:t> </a:t>
            </a:r>
            <a:r>
              <a:rPr sz="1600" spc="-20" dirty="0">
                <a:solidFill>
                  <a:srgbClr val="1C1C1C"/>
                </a:solidFill>
                <a:latin typeface="Arial"/>
                <a:cs typeface="Arial"/>
              </a:rPr>
              <a:t>water,  </a:t>
            </a:r>
            <a:r>
              <a:rPr sz="1600" spc="-25" dirty="0">
                <a:solidFill>
                  <a:srgbClr val="1C1C1C"/>
                </a:solidFill>
                <a:latin typeface="Arial"/>
                <a:cs typeface="Arial"/>
              </a:rPr>
              <a:t>energy, </a:t>
            </a:r>
            <a:r>
              <a:rPr sz="1600" spc="-5" dirty="0">
                <a:solidFill>
                  <a:srgbClr val="1C1C1C"/>
                </a:solidFill>
                <a:latin typeface="Arial"/>
                <a:cs typeface="Arial"/>
              </a:rPr>
              <a:t>and detergent use by  encouraging hotel guests to  place used towels on a  heated towel</a:t>
            </a:r>
            <a:r>
              <a:rPr sz="1600" spc="20" dirty="0">
                <a:solidFill>
                  <a:srgbClr val="1C1C1C"/>
                </a:solidFill>
                <a:latin typeface="Arial"/>
                <a:cs typeface="Arial"/>
              </a:rPr>
              <a:t> </a:t>
            </a:r>
            <a:r>
              <a:rPr sz="1600" spc="-25" dirty="0">
                <a:solidFill>
                  <a:srgbClr val="1C1C1C"/>
                </a:solidFill>
                <a:latin typeface="Arial"/>
                <a:cs typeface="Arial"/>
              </a:rPr>
              <a:t>bar.</a:t>
            </a:r>
            <a:endParaRPr sz="1600">
              <a:latin typeface="Arial"/>
              <a:cs typeface="Arial"/>
            </a:endParaRPr>
          </a:p>
          <a:p>
            <a:pPr>
              <a:lnSpc>
                <a:spcPct val="100000"/>
              </a:lnSpc>
              <a:spcBef>
                <a:spcPts val="50"/>
              </a:spcBef>
            </a:pPr>
            <a:endParaRPr sz="2300">
              <a:latin typeface="Arial"/>
              <a:cs typeface="Arial"/>
            </a:endParaRPr>
          </a:p>
          <a:p>
            <a:pPr marL="12700" marR="5080">
              <a:lnSpc>
                <a:spcPct val="100000"/>
              </a:lnSpc>
            </a:pPr>
            <a:r>
              <a:rPr sz="1600" spc="-5" dirty="0">
                <a:solidFill>
                  <a:srgbClr val="1C1C1C"/>
                </a:solidFill>
                <a:latin typeface="Arial"/>
                <a:cs typeface="Arial"/>
              </a:rPr>
              <a:t>Maintenance: The heated  </a:t>
            </a:r>
            <a:r>
              <a:rPr sz="1600" spc="-10" dirty="0">
                <a:solidFill>
                  <a:srgbClr val="1C1C1C"/>
                </a:solidFill>
                <a:latin typeface="Arial"/>
                <a:cs typeface="Arial"/>
              </a:rPr>
              <a:t>towel </a:t>
            </a:r>
            <a:r>
              <a:rPr sz="1600" spc="-5" dirty="0">
                <a:solidFill>
                  <a:srgbClr val="1C1C1C"/>
                </a:solidFill>
                <a:latin typeface="Arial"/>
                <a:cs typeface="Arial"/>
              </a:rPr>
              <a:t>rack radiator </a:t>
            </a:r>
            <a:r>
              <a:rPr sz="1600" spc="-10" dirty="0">
                <a:solidFill>
                  <a:srgbClr val="1C1C1C"/>
                </a:solidFill>
                <a:latin typeface="Arial"/>
                <a:cs typeface="Arial"/>
              </a:rPr>
              <a:t>will </a:t>
            </a:r>
            <a:r>
              <a:rPr sz="1600" spc="-5" dirty="0">
                <a:solidFill>
                  <a:srgbClr val="1C1C1C"/>
                </a:solidFill>
                <a:latin typeface="Arial"/>
                <a:cs typeface="Arial"/>
              </a:rPr>
              <a:t>reduce  humidity in the bathroom and  prevent mold and mildew on  the walls and</a:t>
            </a:r>
            <a:r>
              <a:rPr sz="1600" dirty="0">
                <a:solidFill>
                  <a:srgbClr val="1C1C1C"/>
                </a:solidFill>
                <a:latin typeface="Arial"/>
                <a:cs typeface="Arial"/>
              </a:rPr>
              <a:t> </a:t>
            </a:r>
            <a:r>
              <a:rPr sz="1600" spc="-5" dirty="0">
                <a:solidFill>
                  <a:srgbClr val="1C1C1C"/>
                </a:solidFill>
                <a:latin typeface="Arial"/>
                <a:cs typeface="Arial"/>
              </a:rPr>
              <a:t>tiles.</a:t>
            </a:r>
            <a:endParaRPr sz="1600">
              <a:latin typeface="Arial"/>
              <a:cs typeface="Arial"/>
            </a:endParaRPr>
          </a:p>
        </p:txBody>
      </p:sp>
      <p:sp>
        <p:nvSpPr>
          <p:cNvPr id="8" name="object 8"/>
          <p:cNvSpPr/>
          <p:nvPr/>
        </p:nvSpPr>
        <p:spPr>
          <a:xfrm>
            <a:off x="3657600" y="1444752"/>
            <a:ext cx="5029200" cy="472440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41</a:t>
            </a:fld>
            <a:r>
              <a:rPr spc="-5" dirty="0"/>
              <a:t> </a:t>
            </a:r>
            <a:r>
              <a:rPr dirty="0"/>
              <a:t>of</a:t>
            </a:r>
            <a:r>
              <a:rPr spc="-80" dirty="0"/>
              <a:t> </a:t>
            </a:r>
            <a:r>
              <a:rPr spc="-5" dirty="0"/>
              <a:t>83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2499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Multiple</a:t>
            </a:r>
            <a:r>
              <a:rPr sz="2800" spc="-150" dirty="0">
                <a:solidFill>
                  <a:srgbClr val="343434"/>
                </a:solidFill>
                <a:latin typeface="Arial"/>
                <a:cs typeface="Arial"/>
              </a:rPr>
              <a:t> </a:t>
            </a:r>
            <a:r>
              <a:rPr sz="2800" spc="-5" dirty="0">
                <a:solidFill>
                  <a:srgbClr val="343434"/>
                </a:solidFill>
                <a:latin typeface="Arial"/>
                <a:cs typeface="Arial"/>
              </a:rPr>
              <a:t>Applications</a:t>
            </a:r>
            <a:endParaRPr sz="2800">
              <a:latin typeface="Arial"/>
              <a:cs typeface="Arial"/>
            </a:endParaRPr>
          </a:p>
        </p:txBody>
      </p:sp>
      <p:sp>
        <p:nvSpPr>
          <p:cNvPr id="7" name="object 7"/>
          <p:cNvSpPr txBox="1"/>
          <p:nvPr/>
        </p:nvSpPr>
        <p:spPr>
          <a:xfrm>
            <a:off x="3523615" y="1476502"/>
            <a:ext cx="5074920" cy="4759960"/>
          </a:xfrm>
          <a:prstGeom prst="rect">
            <a:avLst/>
          </a:prstGeom>
        </p:spPr>
        <p:txBody>
          <a:bodyPr vert="horz" wrap="square" lIns="0" tIns="12065" rIns="0" bIns="0" rtlCol="0">
            <a:spAutoFit/>
          </a:bodyPr>
          <a:lstStyle/>
          <a:p>
            <a:pPr marL="12700" marR="480059">
              <a:lnSpc>
                <a:spcPct val="100000"/>
              </a:lnSpc>
              <a:spcBef>
                <a:spcPts val="95"/>
              </a:spcBef>
            </a:pPr>
            <a:r>
              <a:rPr sz="1600" spc="-5" dirty="0">
                <a:solidFill>
                  <a:srgbClr val="1C1C1C"/>
                </a:solidFill>
                <a:latin typeface="Arial"/>
                <a:cs typeface="Arial"/>
              </a:rPr>
              <a:t>Heated towel racks are best suited for indoor  </a:t>
            </a:r>
            <a:r>
              <a:rPr sz="1600" dirty="0">
                <a:solidFill>
                  <a:srgbClr val="1C1C1C"/>
                </a:solidFill>
                <a:latin typeface="Arial"/>
                <a:cs typeface="Arial"/>
              </a:rPr>
              <a:t>applications, </a:t>
            </a:r>
            <a:r>
              <a:rPr sz="1600" spc="-5" dirty="0">
                <a:solidFill>
                  <a:srgbClr val="1C1C1C"/>
                </a:solidFill>
                <a:latin typeface="Arial"/>
                <a:cs typeface="Arial"/>
              </a:rPr>
              <a:t>but that does not mean they must be  limited to the bathroom. Heated towel racks can be  used </a:t>
            </a:r>
            <a:r>
              <a:rPr sz="1600" dirty="0">
                <a:solidFill>
                  <a:srgbClr val="1C1C1C"/>
                </a:solidFill>
                <a:latin typeface="Arial"/>
                <a:cs typeface="Arial"/>
              </a:rPr>
              <a:t>in </a:t>
            </a:r>
            <a:r>
              <a:rPr sz="1600" spc="-5" dirty="0">
                <a:solidFill>
                  <a:srgbClr val="1C1C1C"/>
                </a:solidFill>
                <a:latin typeface="Arial"/>
                <a:cs typeface="Arial"/>
              </a:rPr>
              <a:t>almost any </a:t>
            </a:r>
            <a:r>
              <a:rPr sz="1600" spc="-10" dirty="0">
                <a:solidFill>
                  <a:srgbClr val="1C1C1C"/>
                </a:solidFill>
                <a:latin typeface="Arial"/>
                <a:cs typeface="Arial"/>
              </a:rPr>
              <a:t>type </a:t>
            </a:r>
            <a:r>
              <a:rPr sz="1600" spc="-5" dirty="0">
                <a:solidFill>
                  <a:srgbClr val="1C1C1C"/>
                </a:solidFill>
                <a:latin typeface="Arial"/>
                <a:cs typeface="Arial"/>
              </a:rPr>
              <a:t>of application, and larger  models can supply supplemental heat to a</a:t>
            </a:r>
            <a:r>
              <a:rPr sz="1600" spc="40" dirty="0">
                <a:solidFill>
                  <a:srgbClr val="1C1C1C"/>
                </a:solidFill>
                <a:latin typeface="Arial"/>
                <a:cs typeface="Arial"/>
              </a:rPr>
              <a:t> </a:t>
            </a:r>
            <a:r>
              <a:rPr sz="1600" spc="-5" dirty="0">
                <a:solidFill>
                  <a:srgbClr val="1C1C1C"/>
                </a:solidFill>
                <a:latin typeface="Arial"/>
                <a:cs typeface="Arial"/>
              </a:rPr>
              <a:t>room.</a:t>
            </a:r>
            <a:endParaRPr sz="1600">
              <a:latin typeface="Arial"/>
              <a:cs typeface="Arial"/>
            </a:endParaRPr>
          </a:p>
          <a:p>
            <a:pPr marL="12700" marR="5080">
              <a:lnSpc>
                <a:spcPct val="100000"/>
              </a:lnSpc>
            </a:pPr>
            <a:r>
              <a:rPr sz="1600" spc="-5" dirty="0">
                <a:solidFill>
                  <a:srgbClr val="1C1C1C"/>
                </a:solidFill>
                <a:latin typeface="Arial"/>
                <a:cs typeface="Arial"/>
              </a:rPr>
              <a:t>Besides the bathroom, they can be used </a:t>
            </a:r>
            <a:r>
              <a:rPr sz="1600" dirty="0">
                <a:solidFill>
                  <a:srgbClr val="1C1C1C"/>
                </a:solidFill>
                <a:latin typeface="Arial"/>
                <a:cs typeface="Arial"/>
              </a:rPr>
              <a:t>in </a:t>
            </a:r>
            <a:r>
              <a:rPr sz="1600" spc="-5" dirty="0">
                <a:solidFill>
                  <a:srgbClr val="1C1C1C"/>
                </a:solidFill>
                <a:latin typeface="Arial"/>
                <a:cs typeface="Arial"/>
              </a:rPr>
              <a:t>mudrooms,  saunas, spas, kitchens, basements, garages,  workshops, on boats, or in any room that may need  additional heat. In some cases, they may also act as the  sole source of heat in a room—for example, in a  finished basement </a:t>
            </a:r>
            <a:r>
              <a:rPr sz="1600" spc="-10" dirty="0">
                <a:solidFill>
                  <a:srgbClr val="1C1C1C"/>
                </a:solidFill>
                <a:latin typeface="Arial"/>
                <a:cs typeface="Arial"/>
              </a:rPr>
              <a:t>where </a:t>
            </a:r>
            <a:r>
              <a:rPr sz="1600" spc="-5" dirty="0">
                <a:solidFill>
                  <a:srgbClr val="1C1C1C"/>
                </a:solidFill>
                <a:latin typeface="Arial"/>
                <a:cs typeface="Arial"/>
              </a:rPr>
              <a:t>dropping the ceiling to add  central heating/air is not possible or too </a:t>
            </a:r>
            <a:r>
              <a:rPr sz="1600" spc="-25" dirty="0">
                <a:solidFill>
                  <a:srgbClr val="1C1C1C"/>
                </a:solidFill>
                <a:latin typeface="Arial"/>
                <a:cs typeface="Arial"/>
              </a:rPr>
              <a:t>costly. </a:t>
            </a:r>
            <a:r>
              <a:rPr sz="1600" spc="-5" dirty="0">
                <a:solidFill>
                  <a:srgbClr val="1C1C1C"/>
                </a:solidFill>
                <a:latin typeface="Arial"/>
                <a:cs typeface="Arial"/>
              </a:rPr>
              <a:t>This also  </a:t>
            </a:r>
            <a:r>
              <a:rPr sz="1600" spc="-10" dirty="0">
                <a:solidFill>
                  <a:srgbClr val="1C1C1C"/>
                </a:solidFill>
                <a:latin typeface="Arial"/>
                <a:cs typeface="Arial"/>
              </a:rPr>
              <a:t>offers </a:t>
            </a:r>
            <a:r>
              <a:rPr sz="1600" spc="-5" dirty="0">
                <a:solidFill>
                  <a:srgbClr val="1C1C1C"/>
                </a:solidFill>
                <a:latin typeface="Arial"/>
                <a:cs typeface="Arial"/>
              </a:rPr>
              <a:t>a form of mold prevention </a:t>
            </a:r>
            <a:r>
              <a:rPr sz="1600" spc="-10" dirty="0">
                <a:solidFill>
                  <a:srgbClr val="1C1C1C"/>
                </a:solidFill>
                <a:latin typeface="Arial"/>
                <a:cs typeface="Arial"/>
              </a:rPr>
              <a:t>which </a:t>
            </a:r>
            <a:r>
              <a:rPr sz="1600" spc="-5" dirty="0">
                <a:solidFill>
                  <a:srgbClr val="1C1C1C"/>
                </a:solidFill>
                <a:latin typeface="Arial"/>
                <a:cs typeface="Arial"/>
              </a:rPr>
              <a:t>is great for areas  lacking</a:t>
            </a:r>
            <a:r>
              <a:rPr sz="1600" spc="-30" dirty="0">
                <a:solidFill>
                  <a:srgbClr val="1C1C1C"/>
                </a:solidFill>
                <a:latin typeface="Arial"/>
                <a:cs typeface="Arial"/>
              </a:rPr>
              <a:t> </a:t>
            </a:r>
            <a:r>
              <a:rPr sz="1600" spc="-5" dirty="0">
                <a:solidFill>
                  <a:srgbClr val="1C1C1C"/>
                </a:solidFill>
                <a:latin typeface="Arial"/>
                <a:cs typeface="Arial"/>
              </a:rPr>
              <a:t>ventilation.</a:t>
            </a:r>
            <a:endParaRPr sz="1600">
              <a:latin typeface="Arial"/>
              <a:cs typeface="Arial"/>
            </a:endParaRPr>
          </a:p>
          <a:p>
            <a:pPr>
              <a:lnSpc>
                <a:spcPct val="100000"/>
              </a:lnSpc>
              <a:spcBef>
                <a:spcPts val="15"/>
              </a:spcBef>
            </a:pPr>
            <a:endParaRPr sz="2350">
              <a:latin typeface="Arial"/>
              <a:cs typeface="Arial"/>
            </a:endParaRPr>
          </a:p>
          <a:p>
            <a:pPr marL="12700" marR="5080">
              <a:lnSpc>
                <a:spcPct val="100000"/>
              </a:lnSpc>
            </a:pPr>
            <a:r>
              <a:rPr sz="1600" spc="-5" dirty="0">
                <a:solidFill>
                  <a:srgbClr val="1C1C1C"/>
                </a:solidFill>
                <a:latin typeface="Arial"/>
                <a:cs typeface="Arial"/>
              </a:rPr>
              <a:t>They can also be used to dry delicates that cannot be  dried </a:t>
            </a:r>
            <a:r>
              <a:rPr sz="1600" dirty="0">
                <a:solidFill>
                  <a:srgbClr val="1C1C1C"/>
                </a:solidFill>
                <a:latin typeface="Arial"/>
                <a:cs typeface="Arial"/>
              </a:rPr>
              <a:t>in </a:t>
            </a:r>
            <a:r>
              <a:rPr sz="1600" spc="-5" dirty="0">
                <a:solidFill>
                  <a:srgbClr val="1C1C1C"/>
                </a:solidFill>
                <a:latin typeface="Arial"/>
                <a:cs typeface="Arial"/>
              </a:rPr>
              <a:t>a tumble </a:t>
            </a:r>
            <a:r>
              <a:rPr sz="1600" spc="-25" dirty="0">
                <a:solidFill>
                  <a:srgbClr val="1C1C1C"/>
                </a:solidFill>
                <a:latin typeface="Arial"/>
                <a:cs typeface="Arial"/>
              </a:rPr>
              <a:t>dryer, </a:t>
            </a:r>
            <a:r>
              <a:rPr sz="1600" spc="-5" dirty="0">
                <a:solidFill>
                  <a:srgbClr val="1C1C1C"/>
                </a:solidFill>
                <a:latin typeface="Arial"/>
                <a:cs typeface="Arial"/>
              </a:rPr>
              <a:t>to </a:t>
            </a:r>
            <a:r>
              <a:rPr sz="1600" spc="-10" dirty="0">
                <a:solidFill>
                  <a:srgbClr val="1C1C1C"/>
                </a:solidFill>
                <a:latin typeface="Arial"/>
                <a:cs typeface="Arial"/>
              </a:rPr>
              <a:t>warm </a:t>
            </a:r>
            <a:r>
              <a:rPr sz="1600" spc="-5" dirty="0">
                <a:solidFill>
                  <a:srgbClr val="1C1C1C"/>
                </a:solidFill>
                <a:latin typeface="Arial"/>
                <a:cs typeface="Arial"/>
              </a:rPr>
              <a:t>blankets, and to dry </a:t>
            </a:r>
            <a:r>
              <a:rPr sz="1600" spc="-10" dirty="0">
                <a:solidFill>
                  <a:srgbClr val="1C1C1C"/>
                </a:solidFill>
                <a:latin typeface="Arial"/>
                <a:cs typeface="Arial"/>
              </a:rPr>
              <a:t>wet  </a:t>
            </a:r>
            <a:r>
              <a:rPr sz="1600" spc="-5" dirty="0">
                <a:solidFill>
                  <a:srgbClr val="1C1C1C"/>
                </a:solidFill>
                <a:latin typeface="Arial"/>
                <a:cs typeface="Arial"/>
              </a:rPr>
              <a:t>boots, shoes, or winter clothing by hanging them on  robe</a:t>
            </a:r>
            <a:r>
              <a:rPr sz="1600" dirty="0">
                <a:solidFill>
                  <a:srgbClr val="1C1C1C"/>
                </a:solidFill>
                <a:latin typeface="Arial"/>
                <a:cs typeface="Arial"/>
              </a:rPr>
              <a:t> </a:t>
            </a:r>
            <a:r>
              <a:rPr sz="1600" spc="-5" dirty="0">
                <a:solidFill>
                  <a:srgbClr val="1C1C1C"/>
                </a:solidFill>
                <a:latin typeface="Arial"/>
                <a:cs typeface="Arial"/>
              </a:rPr>
              <a:t>hooks.</a:t>
            </a:r>
            <a:endParaRPr sz="1600">
              <a:latin typeface="Arial"/>
              <a:cs typeface="Arial"/>
            </a:endParaRPr>
          </a:p>
        </p:txBody>
      </p:sp>
      <p:sp>
        <p:nvSpPr>
          <p:cNvPr id="8" name="object 8"/>
          <p:cNvSpPr/>
          <p:nvPr/>
        </p:nvSpPr>
        <p:spPr>
          <a:xfrm>
            <a:off x="457200" y="1444752"/>
            <a:ext cx="2667000" cy="472744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42</a:t>
            </a:fld>
            <a:r>
              <a:rPr spc="-5" dirty="0"/>
              <a:t> </a:t>
            </a:r>
            <a:r>
              <a:rPr dirty="0"/>
              <a:t>of</a:t>
            </a:r>
            <a:r>
              <a:rPr spc="-80" dirty="0"/>
              <a:t> </a:t>
            </a:r>
            <a:r>
              <a:rPr spc="-5" dirty="0"/>
              <a:t>83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2499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Multiple</a:t>
            </a:r>
            <a:r>
              <a:rPr sz="2800" spc="-150" dirty="0">
                <a:solidFill>
                  <a:srgbClr val="343434"/>
                </a:solidFill>
                <a:latin typeface="Arial"/>
                <a:cs typeface="Arial"/>
              </a:rPr>
              <a:t> </a:t>
            </a:r>
            <a:r>
              <a:rPr sz="2800" spc="-5" dirty="0">
                <a:solidFill>
                  <a:srgbClr val="343434"/>
                </a:solidFill>
                <a:latin typeface="Arial"/>
                <a:cs typeface="Arial"/>
              </a:rPr>
              <a:t>Applications</a:t>
            </a:r>
            <a:endParaRPr sz="2800">
              <a:latin typeface="Arial"/>
              <a:cs typeface="Arial"/>
            </a:endParaRPr>
          </a:p>
        </p:txBody>
      </p:sp>
      <p:sp>
        <p:nvSpPr>
          <p:cNvPr id="7" name="object 7"/>
          <p:cNvSpPr txBox="1"/>
          <p:nvPr/>
        </p:nvSpPr>
        <p:spPr>
          <a:xfrm>
            <a:off x="1372616" y="5368544"/>
            <a:ext cx="84836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Mud</a:t>
            </a:r>
            <a:r>
              <a:rPr sz="1200" spc="-70" dirty="0">
                <a:solidFill>
                  <a:srgbClr val="1C1C1C"/>
                </a:solidFill>
                <a:latin typeface="Arial"/>
                <a:cs typeface="Arial"/>
              </a:rPr>
              <a:t> </a:t>
            </a:r>
            <a:r>
              <a:rPr sz="1200" dirty="0">
                <a:solidFill>
                  <a:srgbClr val="1C1C1C"/>
                </a:solidFill>
                <a:latin typeface="Arial"/>
                <a:cs typeface="Arial"/>
              </a:rPr>
              <a:t>Rooms</a:t>
            </a:r>
            <a:endParaRPr sz="1200">
              <a:latin typeface="Arial"/>
              <a:cs typeface="Arial"/>
            </a:endParaRPr>
          </a:p>
        </p:txBody>
      </p:sp>
      <p:sp>
        <p:nvSpPr>
          <p:cNvPr id="8" name="object 8"/>
          <p:cNvSpPr txBox="1"/>
          <p:nvPr/>
        </p:nvSpPr>
        <p:spPr>
          <a:xfrm>
            <a:off x="4016502" y="5368544"/>
            <a:ext cx="11417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Spas and</a:t>
            </a:r>
            <a:r>
              <a:rPr sz="1200" spc="-70" dirty="0">
                <a:solidFill>
                  <a:srgbClr val="1C1C1C"/>
                </a:solidFill>
                <a:latin typeface="Arial"/>
                <a:cs typeface="Arial"/>
              </a:rPr>
              <a:t> </a:t>
            </a:r>
            <a:r>
              <a:rPr sz="1200" spc="-5" dirty="0">
                <a:solidFill>
                  <a:srgbClr val="1C1C1C"/>
                </a:solidFill>
                <a:latin typeface="Arial"/>
                <a:cs typeface="Arial"/>
              </a:rPr>
              <a:t>Hotels</a:t>
            </a:r>
            <a:endParaRPr sz="1200">
              <a:latin typeface="Arial"/>
              <a:cs typeface="Arial"/>
            </a:endParaRPr>
          </a:p>
        </p:txBody>
      </p:sp>
      <p:sp>
        <p:nvSpPr>
          <p:cNvPr id="9" name="object 9"/>
          <p:cNvSpPr txBox="1"/>
          <p:nvPr/>
        </p:nvSpPr>
        <p:spPr>
          <a:xfrm>
            <a:off x="6956806" y="5368544"/>
            <a:ext cx="102235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Laundry</a:t>
            </a:r>
            <a:r>
              <a:rPr sz="1200" spc="-95" dirty="0">
                <a:solidFill>
                  <a:srgbClr val="1C1C1C"/>
                </a:solidFill>
                <a:latin typeface="Arial"/>
                <a:cs typeface="Arial"/>
              </a:rPr>
              <a:t> </a:t>
            </a:r>
            <a:r>
              <a:rPr sz="1200" dirty="0">
                <a:solidFill>
                  <a:srgbClr val="1C1C1C"/>
                </a:solidFill>
                <a:latin typeface="Arial"/>
                <a:cs typeface="Arial"/>
              </a:rPr>
              <a:t>Room</a:t>
            </a:r>
            <a:endParaRPr sz="1200">
              <a:latin typeface="Arial"/>
              <a:cs typeface="Arial"/>
            </a:endParaRPr>
          </a:p>
        </p:txBody>
      </p:sp>
      <p:sp>
        <p:nvSpPr>
          <p:cNvPr id="10" name="object 10"/>
          <p:cNvSpPr/>
          <p:nvPr/>
        </p:nvSpPr>
        <p:spPr>
          <a:xfrm>
            <a:off x="457200" y="1447800"/>
            <a:ext cx="2670048" cy="384047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24783" y="1447800"/>
            <a:ext cx="2706623" cy="384200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028944" y="1447800"/>
            <a:ext cx="2670048" cy="3840479"/>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43</a:t>
            </a:fld>
            <a:r>
              <a:rPr spc="-5" dirty="0"/>
              <a:t> </a:t>
            </a:r>
            <a:r>
              <a:rPr dirty="0"/>
              <a:t>of</a:t>
            </a:r>
            <a:r>
              <a:rPr spc="-80" dirty="0"/>
              <a:t> </a:t>
            </a:r>
            <a:r>
              <a:rPr spc="-5" dirty="0"/>
              <a:t>83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2499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Multiple</a:t>
            </a:r>
            <a:r>
              <a:rPr sz="2800" spc="-150" dirty="0">
                <a:solidFill>
                  <a:srgbClr val="343434"/>
                </a:solidFill>
                <a:latin typeface="Arial"/>
                <a:cs typeface="Arial"/>
              </a:rPr>
              <a:t> </a:t>
            </a:r>
            <a:r>
              <a:rPr sz="2800" spc="-5" dirty="0">
                <a:solidFill>
                  <a:srgbClr val="343434"/>
                </a:solidFill>
                <a:latin typeface="Arial"/>
                <a:cs typeface="Arial"/>
              </a:rPr>
              <a:t>Applications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44</a:t>
            </a:fld>
            <a:r>
              <a:rPr spc="-5" dirty="0"/>
              <a:t> </a:t>
            </a:r>
            <a:r>
              <a:rPr dirty="0"/>
              <a:t>of</a:t>
            </a:r>
            <a:r>
              <a:rPr spc="-80" dirty="0"/>
              <a:t> </a:t>
            </a:r>
            <a:r>
              <a:rPr spc="-5" dirty="0"/>
              <a:t>83</a:t>
            </a:r>
          </a:p>
        </p:txBody>
      </p:sp>
      <p:sp>
        <p:nvSpPr>
          <p:cNvPr id="7" name="object 7"/>
          <p:cNvSpPr txBox="1"/>
          <p:nvPr/>
        </p:nvSpPr>
        <p:spPr>
          <a:xfrm>
            <a:off x="459740" y="1476502"/>
            <a:ext cx="8194040" cy="363474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The majority of heated towel racks are installed indoors </a:t>
            </a:r>
            <a:r>
              <a:rPr sz="1600" spc="-10" dirty="0">
                <a:solidFill>
                  <a:srgbClr val="1C1C1C"/>
                </a:solidFill>
                <a:latin typeface="Arial"/>
                <a:cs typeface="Arial"/>
              </a:rPr>
              <a:t>away </a:t>
            </a:r>
            <a:r>
              <a:rPr sz="1600" spc="-5" dirty="0">
                <a:solidFill>
                  <a:srgbClr val="1C1C1C"/>
                </a:solidFill>
                <a:latin typeface="Arial"/>
                <a:cs typeface="Arial"/>
              </a:rPr>
              <a:t>from exposure to outdoor  elements. The concern </a:t>
            </a:r>
            <a:r>
              <a:rPr sz="1600" spc="-10" dirty="0">
                <a:solidFill>
                  <a:srgbClr val="1C1C1C"/>
                </a:solidFill>
                <a:latin typeface="Arial"/>
                <a:cs typeface="Arial"/>
              </a:rPr>
              <a:t>with </a:t>
            </a:r>
            <a:r>
              <a:rPr sz="1600" spc="-5" dirty="0">
                <a:solidFill>
                  <a:srgbClr val="1C1C1C"/>
                </a:solidFill>
                <a:latin typeface="Arial"/>
                <a:cs typeface="Arial"/>
              </a:rPr>
              <a:t>outdoor applications is the exposure to the elements, notably  heavy rain, </a:t>
            </a:r>
            <a:r>
              <a:rPr sz="1600" spc="-25" dirty="0">
                <a:solidFill>
                  <a:srgbClr val="1C1C1C"/>
                </a:solidFill>
                <a:latin typeface="Arial"/>
                <a:cs typeface="Arial"/>
              </a:rPr>
              <a:t>snow, </a:t>
            </a:r>
            <a:r>
              <a:rPr sz="1600" spc="-5" dirty="0">
                <a:solidFill>
                  <a:srgbClr val="1C1C1C"/>
                </a:solidFill>
                <a:latin typeface="Arial"/>
                <a:cs typeface="Arial"/>
              </a:rPr>
              <a:t>or ice. If a substantial amount of </a:t>
            </a:r>
            <a:r>
              <a:rPr sz="1600" spc="-10" dirty="0">
                <a:solidFill>
                  <a:srgbClr val="1C1C1C"/>
                </a:solidFill>
                <a:latin typeface="Arial"/>
                <a:cs typeface="Arial"/>
              </a:rPr>
              <a:t>water </a:t>
            </a:r>
            <a:r>
              <a:rPr sz="1600" spc="-5" dirty="0">
                <a:solidFill>
                  <a:srgbClr val="1C1C1C"/>
                </a:solidFill>
                <a:latin typeface="Arial"/>
                <a:cs typeface="Arial"/>
              </a:rPr>
              <a:t>gets behind the faceplate and into  the electrical wiring, it can cause a unit to fail. If a unit is properly installed in a covered  location, it could be protected and not face any problems, but there is </a:t>
            </a:r>
            <a:r>
              <a:rPr sz="1600" spc="-10" dirty="0">
                <a:solidFill>
                  <a:srgbClr val="1C1C1C"/>
                </a:solidFill>
                <a:latin typeface="Arial"/>
                <a:cs typeface="Arial"/>
              </a:rPr>
              <a:t>always </a:t>
            </a:r>
            <a:r>
              <a:rPr sz="1600" spc="-5" dirty="0">
                <a:solidFill>
                  <a:srgbClr val="1C1C1C"/>
                </a:solidFill>
                <a:latin typeface="Arial"/>
                <a:cs typeface="Arial"/>
              </a:rPr>
              <a:t>a</a:t>
            </a:r>
            <a:r>
              <a:rPr sz="1600" spc="200" dirty="0">
                <a:solidFill>
                  <a:srgbClr val="1C1C1C"/>
                </a:solidFill>
                <a:latin typeface="Arial"/>
                <a:cs typeface="Arial"/>
              </a:rPr>
              <a:t> </a:t>
            </a:r>
            <a:r>
              <a:rPr sz="1600" spc="-5" dirty="0">
                <a:solidFill>
                  <a:srgbClr val="1C1C1C"/>
                </a:solidFill>
                <a:latin typeface="Arial"/>
                <a:cs typeface="Arial"/>
              </a:rPr>
              <a:t>risk.</a:t>
            </a:r>
            <a:endParaRPr sz="1600">
              <a:latin typeface="Arial"/>
              <a:cs typeface="Arial"/>
            </a:endParaRPr>
          </a:p>
          <a:p>
            <a:pPr>
              <a:lnSpc>
                <a:spcPct val="100000"/>
              </a:lnSpc>
              <a:spcBef>
                <a:spcPts val="45"/>
              </a:spcBef>
            </a:pPr>
            <a:endParaRPr sz="2300">
              <a:latin typeface="Arial"/>
              <a:cs typeface="Arial"/>
            </a:endParaRPr>
          </a:p>
          <a:p>
            <a:pPr marL="12700" marR="220979">
              <a:lnSpc>
                <a:spcPct val="100000"/>
              </a:lnSpc>
            </a:pPr>
            <a:r>
              <a:rPr sz="1600" spc="-5" dirty="0">
                <a:solidFill>
                  <a:srgbClr val="1C1C1C"/>
                </a:solidFill>
                <a:latin typeface="Arial"/>
                <a:cs typeface="Arial"/>
              </a:rPr>
              <a:t>If the unit </a:t>
            </a:r>
            <a:r>
              <a:rPr sz="1600" dirty="0">
                <a:solidFill>
                  <a:srgbClr val="1C1C1C"/>
                </a:solidFill>
                <a:latin typeface="Arial"/>
                <a:cs typeface="Arial"/>
              </a:rPr>
              <a:t>is </a:t>
            </a:r>
            <a:r>
              <a:rPr sz="1600" spc="-5" dirty="0">
                <a:solidFill>
                  <a:srgbClr val="1C1C1C"/>
                </a:solidFill>
                <a:latin typeface="Arial"/>
                <a:cs typeface="Arial"/>
              </a:rPr>
              <a:t>wired in a covered pool area (cable units </a:t>
            </a:r>
            <a:r>
              <a:rPr sz="1600" spc="-30" dirty="0">
                <a:solidFill>
                  <a:srgbClr val="1C1C1C"/>
                </a:solidFill>
                <a:latin typeface="Arial"/>
                <a:cs typeface="Arial"/>
              </a:rPr>
              <a:t>only, </a:t>
            </a:r>
            <a:r>
              <a:rPr sz="1600" spc="-5" dirty="0">
                <a:solidFill>
                  <a:srgbClr val="1C1C1C"/>
                </a:solidFill>
                <a:latin typeface="Arial"/>
                <a:cs typeface="Arial"/>
              </a:rPr>
              <a:t>not liquid </a:t>
            </a:r>
            <a:r>
              <a:rPr sz="1600" dirty="0">
                <a:solidFill>
                  <a:srgbClr val="1C1C1C"/>
                </a:solidFill>
                <a:latin typeface="Arial"/>
                <a:cs typeface="Arial"/>
              </a:rPr>
              <a:t>filled), </a:t>
            </a:r>
            <a:r>
              <a:rPr sz="1600" spc="-5" dirty="0">
                <a:solidFill>
                  <a:srgbClr val="1C1C1C"/>
                </a:solidFill>
                <a:latin typeface="Arial"/>
                <a:cs typeface="Arial"/>
              </a:rPr>
              <a:t>it is  recommended to use </a:t>
            </a:r>
            <a:r>
              <a:rPr sz="1600" spc="-15" dirty="0">
                <a:solidFill>
                  <a:srgbClr val="1C1C1C"/>
                </a:solidFill>
                <a:latin typeface="Arial"/>
                <a:cs typeface="Arial"/>
              </a:rPr>
              <a:t>outdoor, </a:t>
            </a:r>
            <a:r>
              <a:rPr sz="1600" spc="-5" dirty="0">
                <a:solidFill>
                  <a:srgbClr val="1C1C1C"/>
                </a:solidFill>
                <a:latin typeface="Arial"/>
                <a:cs typeface="Arial"/>
              </a:rPr>
              <a:t>weather-proof </a:t>
            </a:r>
            <a:r>
              <a:rPr sz="1600" spc="-10" dirty="0">
                <a:solidFill>
                  <a:srgbClr val="1C1C1C"/>
                </a:solidFill>
                <a:latin typeface="Arial"/>
                <a:cs typeface="Arial"/>
              </a:rPr>
              <a:t>wire </a:t>
            </a:r>
            <a:r>
              <a:rPr sz="1600" spc="-5" dirty="0">
                <a:solidFill>
                  <a:srgbClr val="1C1C1C"/>
                </a:solidFill>
                <a:latin typeface="Arial"/>
                <a:cs typeface="Arial"/>
              </a:rPr>
              <a:t>connectors and seal the faceplate </a:t>
            </a:r>
            <a:r>
              <a:rPr sz="1600" spc="-10" dirty="0">
                <a:solidFill>
                  <a:srgbClr val="1C1C1C"/>
                </a:solidFill>
                <a:latin typeface="Arial"/>
                <a:cs typeface="Arial"/>
              </a:rPr>
              <a:t>with  </a:t>
            </a:r>
            <a:r>
              <a:rPr sz="1600" spc="-5" dirty="0">
                <a:solidFill>
                  <a:srgbClr val="1C1C1C"/>
                </a:solidFill>
                <a:latin typeface="Arial"/>
                <a:cs typeface="Arial"/>
              </a:rPr>
              <a:t>silicone and/or use a single-gang box gasket. If the installation is within proximity of the  beach, or salty </a:t>
            </a:r>
            <a:r>
              <a:rPr sz="1600" spc="-15" dirty="0">
                <a:solidFill>
                  <a:srgbClr val="1C1C1C"/>
                </a:solidFill>
                <a:latin typeface="Arial"/>
                <a:cs typeface="Arial"/>
              </a:rPr>
              <a:t>water/air, </a:t>
            </a:r>
            <a:r>
              <a:rPr sz="1600" spc="-5" dirty="0">
                <a:solidFill>
                  <a:srgbClr val="1C1C1C"/>
                </a:solidFill>
                <a:latin typeface="Arial"/>
                <a:cs typeface="Arial"/>
              </a:rPr>
              <a:t>protecting the heated towel rack from these conditions using  stainless steel cleaner is highly</a:t>
            </a:r>
            <a:r>
              <a:rPr sz="1600" spc="-20" dirty="0">
                <a:solidFill>
                  <a:srgbClr val="1C1C1C"/>
                </a:solidFill>
                <a:latin typeface="Arial"/>
                <a:cs typeface="Arial"/>
              </a:rPr>
              <a:t> </a:t>
            </a:r>
            <a:r>
              <a:rPr sz="1600" spc="-5" dirty="0">
                <a:solidFill>
                  <a:srgbClr val="1C1C1C"/>
                </a:solidFill>
                <a:latin typeface="Arial"/>
                <a:cs typeface="Arial"/>
              </a:rPr>
              <a:t>recommended.</a:t>
            </a:r>
            <a:endParaRPr sz="1600">
              <a:latin typeface="Arial"/>
              <a:cs typeface="Arial"/>
            </a:endParaRPr>
          </a:p>
          <a:p>
            <a:pPr>
              <a:lnSpc>
                <a:spcPct val="100000"/>
              </a:lnSpc>
              <a:spcBef>
                <a:spcPts val="50"/>
              </a:spcBef>
            </a:pPr>
            <a:endParaRPr sz="2300">
              <a:latin typeface="Arial"/>
              <a:cs typeface="Arial"/>
            </a:endParaRPr>
          </a:p>
          <a:p>
            <a:pPr marL="12700" marR="39370">
              <a:lnSpc>
                <a:spcPct val="100000"/>
              </a:lnSpc>
            </a:pPr>
            <a:r>
              <a:rPr sz="1600" spc="-10" dirty="0">
                <a:solidFill>
                  <a:srgbClr val="1C1C1C"/>
                </a:solidFill>
                <a:latin typeface="Arial"/>
                <a:cs typeface="Arial"/>
              </a:rPr>
              <a:t>Always </a:t>
            </a:r>
            <a:r>
              <a:rPr sz="1600" spc="-5" dirty="0">
                <a:solidFill>
                  <a:srgbClr val="1C1C1C"/>
                </a:solidFill>
                <a:latin typeface="Arial"/>
                <a:cs typeface="Arial"/>
              </a:rPr>
              <a:t>consult </a:t>
            </a:r>
            <a:r>
              <a:rPr sz="1600" spc="-10" dirty="0">
                <a:solidFill>
                  <a:srgbClr val="1C1C1C"/>
                </a:solidFill>
                <a:latin typeface="Arial"/>
                <a:cs typeface="Arial"/>
              </a:rPr>
              <a:t>with </a:t>
            </a:r>
            <a:r>
              <a:rPr sz="1600" spc="-5" dirty="0">
                <a:solidFill>
                  <a:srgbClr val="1C1C1C"/>
                </a:solidFill>
                <a:latin typeface="Arial"/>
                <a:cs typeface="Arial"/>
              </a:rPr>
              <a:t>the </a:t>
            </a:r>
            <a:r>
              <a:rPr sz="1600" spc="-10" dirty="0">
                <a:solidFill>
                  <a:srgbClr val="1C1C1C"/>
                </a:solidFill>
                <a:latin typeface="Arial"/>
                <a:cs typeface="Arial"/>
              </a:rPr>
              <a:t>manufacturer, </a:t>
            </a:r>
            <a:r>
              <a:rPr sz="1600" spc="-5" dirty="0">
                <a:solidFill>
                  <a:srgbClr val="1C1C1C"/>
                </a:solidFill>
                <a:latin typeface="Arial"/>
                <a:cs typeface="Arial"/>
              </a:rPr>
              <a:t>as the use of a heated towel rack outside might void  the </a:t>
            </a:r>
            <a:r>
              <a:rPr sz="1600" spc="-10" dirty="0">
                <a:solidFill>
                  <a:srgbClr val="1C1C1C"/>
                </a:solidFill>
                <a:latin typeface="Arial"/>
                <a:cs typeface="Arial"/>
              </a:rPr>
              <a:t>warranty </a:t>
            </a:r>
            <a:r>
              <a:rPr sz="1600" spc="-5" dirty="0">
                <a:solidFill>
                  <a:srgbClr val="1C1C1C"/>
                </a:solidFill>
                <a:latin typeface="Arial"/>
                <a:cs typeface="Arial"/>
              </a:rPr>
              <a:t>and raise potential safety</a:t>
            </a:r>
            <a:r>
              <a:rPr sz="1600" spc="85" dirty="0">
                <a:solidFill>
                  <a:srgbClr val="1C1C1C"/>
                </a:solidFill>
                <a:latin typeface="Arial"/>
                <a:cs typeface="Arial"/>
              </a:rPr>
              <a:t> </a:t>
            </a:r>
            <a:r>
              <a:rPr sz="1600" spc="-5" dirty="0">
                <a:solidFill>
                  <a:srgbClr val="1C1C1C"/>
                </a:solidFill>
                <a:latin typeface="Arial"/>
                <a:cs typeface="Arial"/>
              </a:rPr>
              <a:t>issues.</a:t>
            </a:r>
            <a:endParaRPr sz="16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0220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Choosing a</a:t>
            </a:r>
            <a:r>
              <a:rPr sz="2800" spc="-40" dirty="0">
                <a:solidFill>
                  <a:srgbClr val="343434"/>
                </a:solidFill>
                <a:latin typeface="Arial"/>
                <a:cs typeface="Arial"/>
              </a:rPr>
              <a:t> </a:t>
            </a:r>
            <a:r>
              <a:rPr sz="2800" dirty="0">
                <a:solidFill>
                  <a:srgbClr val="343434"/>
                </a:solidFill>
                <a:latin typeface="Arial"/>
                <a:cs typeface="Arial"/>
              </a:rPr>
              <a:t>Manufacturer</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45</a:t>
            </a:fld>
            <a:r>
              <a:rPr spc="-5" dirty="0"/>
              <a:t> </a:t>
            </a:r>
            <a:r>
              <a:rPr dirty="0"/>
              <a:t>of</a:t>
            </a:r>
            <a:r>
              <a:rPr spc="-80" dirty="0"/>
              <a:t> </a:t>
            </a:r>
            <a:r>
              <a:rPr spc="-5" dirty="0"/>
              <a:t>83</a:t>
            </a:r>
          </a:p>
        </p:txBody>
      </p:sp>
      <p:sp>
        <p:nvSpPr>
          <p:cNvPr id="7" name="object 7"/>
          <p:cNvSpPr txBox="1"/>
          <p:nvPr/>
        </p:nvSpPr>
        <p:spPr>
          <a:xfrm>
            <a:off x="459740" y="1476502"/>
            <a:ext cx="8119109" cy="459867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rPr>
              <a:t>There are many variables that need to be considered </a:t>
            </a:r>
            <a:r>
              <a:rPr sz="1600" spc="-10" dirty="0">
                <a:solidFill>
                  <a:srgbClr val="1C1C1C"/>
                </a:solidFill>
                <a:latin typeface="Arial"/>
                <a:cs typeface="Arial"/>
              </a:rPr>
              <a:t>when </a:t>
            </a:r>
            <a:r>
              <a:rPr sz="1600" spc="-5" dirty="0">
                <a:solidFill>
                  <a:srgbClr val="1C1C1C"/>
                </a:solidFill>
                <a:latin typeface="Arial"/>
                <a:cs typeface="Arial"/>
              </a:rPr>
              <a:t>choosing a</a:t>
            </a:r>
            <a:r>
              <a:rPr sz="1600" spc="145" dirty="0">
                <a:solidFill>
                  <a:srgbClr val="1C1C1C"/>
                </a:solidFill>
                <a:latin typeface="Arial"/>
                <a:cs typeface="Arial"/>
              </a:rPr>
              <a:t> </a:t>
            </a:r>
            <a:r>
              <a:rPr sz="1600" spc="-10" dirty="0">
                <a:solidFill>
                  <a:srgbClr val="1C1C1C"/>
                </a:solidFill>
                <a:latin typeface="Arial"/>
                <a:cs typeface="Arial"/>
              </a:rPr>
              <a:t>manufacturer.</a:t>
            </a:r>
            <a:endParaRPr sz="1600">
              <a:latin typeface="Arial"/>
              <a:cs typeface="Arial"/>
            </a:endParaRPr>
          </a:p>
          <a:p>
            <a:pPr marL="299085" marR="201295" indent="-287020">
              <a:lnSpc>
                <a:spcPct val="100000"/>
              </a:lnSpc>
              <a:spcBef>
                <a:spcPts val="1205"/>
              </a:spcBef>
              <a:buFont typeface="Wingdings"/>
              <a:buChar char=""/>
              <a:tabLst>
                <a:tab pos="299720" algn="l"/>
              </a:tabLst>
            </a:pPr>
            <a:r>
              <a:rPr sz="1600" spc="-5" dirty="0">
                <a:solidFill>
                  <a:srgbClr val="1C1C1C"/>
                </a:solidFill>
                <a:latin typeface="Arial"/>
                <a:cs typeface="Arial"/>
              </a:rPr>
              <a:t>The average customer is looking for a high quality product at an affordable price. It is  important to comparison shop to find a manufacturer that </a:t>
            </a:r>
            <a:r>
              <a:rPr sz="1600" spc="-10" dirty="0">
                <a:solidFill>
                  <a:srgbClr val="1C1C1C"/>
                </a:solidFill>
                <a:latin typeface="Arial"/>
                <a:cs typeface="Arial"/>
              </a:rPr>
              <a:t>will </a:t>
            </a:r>
            <a:r>
              <a:rPr sz="1600" spc="-5" dirty="0">
                <a:solidFill>
                  <a:srgbClr val="1C1C1C"/>
                </a:solidFill>
                <a:latin typeface="Arial"/>
                <a:cs typeface="Arial"/>
              </a:rPr>
              <a:t>deliver on both these  points.</a:t>
            </a:r>
            <a:endParaRPr sz="1600">
              <a:latin typeface="Arial"/>
              <a:cs typeface="Arial"/>
            </a:endParaRPr>
          </a:p>
          <a:p>
            <a:pPr marL="299085" indent="-287020">
              <a:lnSpc>
                <a:spcPct val="100000"/>
              </a:lnSpc>
              <a:spcBef>
                <a:spcPts val="1195"/>
              </a:spcBef>
              <a:buFont typeface="Wingdings"/>
              <a:buChar char=""/>
              <a:tabLst>
                <a:tab pos="299720" algn="l"/>
              </a:tabLst>
            </a:pPr>
            <a:r>
              <a:rPr sz="1600" spc="-5" dirty="0">
                <a:solidFill>
                  <a:srgbClr val="1C1C1C"/>
                </a:solidFill>
                <a:latin typeface="Arial"/>
                <a:cs typeface="Arial"/>
              </a:rPr>
              <a:t>Carefully consider the materials and finishes used by the manufacturer as they</a:t>
            </a:r>
            <a:r>
              <a:rPr sz="1600" spc="160" dirty="0">
                <a:solidFill>
                  <a:srgbClr val="1C1C1C"/>
                </a:solidFill>
                <a:latin typeface="Arial"/>
                <a:cs typeface="Arial"/>
              </a:rPr>
              <a:t> </a:t>
            </a:r>
            <a:r>
              <a:rPr sz="1600" spc="-10" dirty="0">
                <a:solidFill>
                  <a:srgbClr val="1C1C1C"/>
                </a:solidFill>
                <a:latin typeface="Arial"/>
                <a:cs typeface="Arial"/>
              </a:rPr>
              <a:t>will</a:t>
            </a:r>
            <a:endParaRPr sz="1600">
              <a:latin typeface="Arial"/>
              <a:cs typeface="Arial"/>
            </a:endParaRPr>
          </a:p>
          <a:p>
            <a:pPr marL="299085">
              <a:lnSpc>
                <a:spcPct val="100000"/>
              </a:lnSpc>
            </a:pPr>
            <a:r>
              <a:rPr sz="1600" spc="-10" dirty="0">
                <a:solidFill>
                  <a:srgbClr val="1C1C1C"/>
                </a:solidFill>
                <a:latin typeface="Arial"/>
                <a:cs typeface="Arial"/>
              </a:rPr>
              <a:t>affect </a:t>
            </a:r>
            <a:r>
              <a:rPr sz="1600" spc="-5" dirty="0">
                <a:solidFill>
                  <a:srgbClr val="1C1C1C"/>
                </a:solidFill>
                <a:latin typeface="Arial"/>
                <a:cs typeface="Arial"/>
              </a:rPr>
              <a:t>the durability/longevity of the</a:t>
            </a:r>
            <a:r>
              <a:rPr sz="1600" spc="40" dirty="0">
                <a:solidFill>
                  <a:srgbClr val="1C1C1C"/>
                </a:solidFill>
                <a:latin typeface="Arial"/>
                <a:cs typeface="Arial"/>
              </a:rPr>
              <a:t> </a:t>
            </a:r>
            <a:r>
              <a:rPr sz="1600" spc="-5" dirty="0">
                <a:solidFill>
                  <a:srgbClr val="1C1C1C"/>
                </a:solidFill>
                <a:latin typeface="Arial"/>
                <a:cs typeface="Arial"/>
              </a:rPr>
              <a:t>product.</a:t>
            </a:r>
            <a:endParaRPr sz="1600">
              <a:latin typeface="Arial"/>
              <a:cs typeface="Arial"/>
            </a:endParaRPr>
          </a:p>
          <a:p>
            <a:pPr marL="299085" marR="139065" indent="-287020">
              <a:lnSpc>
                <a:spcPct val="100000"/>
              </a:lnSpc>
              <a:spcBef>
                <a:spcPts val="1205"/>
              </a:spcBef>
              <a:buFont typeface="Wingdings"/>
              <a:buChar char=""/>
              <a:tabLst>
                <a:tab pos="299720" algn="l"/>
              </a:tabLst>
            </a:pPr>
            <a:r>
              <a:rPr sz="1600" spc="-5" dirty="0">
                <a:solidFill>
                  <a:srgbClr val="1C1C1C"/>
                </a:solidFill>
                <a:latin typeface="Arial"/>
                <a:cs typeface="Arial"/>
              </a:rPr>
              <a:t>Safety and efficiency are also concerns. How safe are the units? How energy efficient  are the units? How quickly do they heat up? What area </a:t>
            </a:r>
            <a:r>
              <a:rPr sz="1600" spc="-10" dirty="0">
                <a:solidFill>
                  <a:srgbClr val="1C1C1C"/>
                </a:solidFill>
                <a:latin typeface="Arial"/>
                <a:cs typeface="Arial"/>
              </a:rPr>
              <a:t>will </a:t>
            </a:r>
            <a:r>
              <a:rPr sz="1600" spc="-5" dirty="0">
                <a:solidFill>
                  <a:srgbClr val="1C1C1C"/>
                </a:solidFill>
                <a:latin typeface="Arial"/>
                <a:cs typeface="Arial"/>
              </a:rPr>
              <a:t>they heat? Do they meet  current safety</a:t>
            </a:r>
            <a:r>
              <a:rPr sz="1600" spc="35" dirty="0">
                <a:solidFill>
                  <a:srgbClr val="1C1C1C"/>
                </a:solidFill>
                <a:latin typeface="Arial"/>
                <a:cs typeface="Arial"/>
              </a:rPr>
              <a:t> </a:t>
            </a:r>
            <a:r>
              <a:rPr sz="1600" spc="-5" dirty="0">
                <a:solidFill>
                  <a:srgbClr val="1C1C1C"/>
                </a:solidFill>
                <a:latin typeface="Arial"/>
                <a:cs typeface="Arial"/>
              </a:rPr>
              <a:t>standards?</a:t>
            </a:r>
            <a:endParaRPr sz="1600">
              <a:latin typeface="Arial"/>
              <a:cs typeface="Arial"/>
            </a:endParaRPr>
          </a:p>
          <a:p>
            <a:pPr marL="299085" marR="5080" indent="-287020">
              <a:lnSpc>
                <a:spcPct val="100000"/>
              </a:lnSpc>
              <a:spcBef>
                <a:spcPts val="1200"/>
              </a:spcBef>
              <a:buFont typeface="Wingdings"/>
              <a:buChar char=""/>
              <a:tabLst>
                <a:tab pos="299720" algn="l"/>
              </a:tabLst>
            </a:pPr>
            <a:r>
              <a:rPr sz="1600" spc="-10" dirty="0">
                <a:solidFill>
                  <a:srgbClr val="1C1C1C"/>
                </a:solidFill>
                <a:latin typeface="Arial"/>
                <a:cs typeface="Arial"/>
              </a:rPr>
              <a:t>Of </a:t>
            </a:r>
            <a:r>
              <a:rPr sz="1600" spc="-5" dirty="0">
                <a:solidFill>
                  <a:srgbClr val="1C1C1C"/>
                </a:solidFill>
                <a:latin typeface="Arial"/>
                <a:cs typeface="Arial"/>
              </a:rPr>
              <a:t>course aesthetics is a key issue. Source a manufacturer that </a:t>
            </a:r>
            <a:r>
              <a:rPr sz="1600" spc="-10" dirty="0">
                <a:solidFill>
                  <a:srgbClr val="1C1C1C"/>
                </a:solidFill>
                <a:latin typeface="Arial"/>
                <a:cs typeface="Arial"/>
              </a:rPr>
              <a:t>offers </a:t>
            </a:r>
            <a:r>
              <a:rPr sz="1600" spc="-5" dirty="0">
                <a:solidFill>
                  <a:srgbClr val="1C1C1C"/>
                </a:solidFill>
                <a:latin typeface="Arial"/>
                <a:cs typeface="Arial"/>
              </a:rPr>
              <a:t>a wide range of  design options including styles, sizes, and finishes. Some manufacturers even </a:t>
            </a:r>
            <a:r>
              <a:rPr sz="1600" spc="-10" dirty="0">
                <a:solidFill>
                  <a:srgbClr val="1C1C1C"/>
                </a:solidFill>
                <a:latin typeface="Arial"/>
                <a:cs typeface="Arial"/>
              </a:rPr>
              <a:t>offer </a:t>
            </a:r>
            <a:r>
              <a:rPr sz="1600" spc="-5" dirty="0">
                <a:solidFill>
                  <a:srgbClr val="1C1C1C"/>
                </a:solidFill>
                <a:latin typeface="Arial"/>
                <a:cs typeface="Arial"/>
              </a:rPr>
              <a:t>the  option of custom</a:t>
            </a:r>
            <a:r>
              <a:rPr sz="1600" spc="20" dirty="0">
                <a:solidFill>
                  <a:srgbClr val="1C1C1C"/>
                </a:solidFill>
                <a:latin typeface="Arial"/>
                <a:cs typeface="Arial"/>
              </a:rPr>
              <a:t> </a:t>
            </a:r>
            <a:r>
              <a:rPr sz="1600" spc="-5" dirty="0">
                <a:solidFill>
                  <a:srgbClr val="1C1C1C"/>
                </a:solidFill>
                <a:latin typeface="Arial"/>
                <a:cs typeface="Arial"/>
              </a:rPr>
              <a:t>designs.</a:t>
            </a:r>
            <a:endParaRPr sz="1600">
              <a:latin typeface="Arial"/>
              <a:cs typeface="Arial"/>
            </a:endParaRPr>
          </a:p>
          <a:p>
            <a:pPr marL="299085" marR="584200" indent="-287020">
              <a:lnSpc>
                <a:spcPct val="100000"/>
              </a:lnSpc>
              <a:spcBef>
                <a:spcPts val="1200"/>
              </a:spcBef>
              <a:buFont typeface="Wingdings"/>
              <a:buChar char=""/>
              <a:tabLst>
                <a:tab pos="299720" algn="l"/>
              </a:tabLst>
            </a:pPr>
            <a:r>
              <a:rPr sz="1600" spc="-5" dirty="0">
                <a:solidFill>
                  <a:srgbClr val="1C1C1C"/>
                </a:solidFill>
                <a:latin typeface="Arial"/>
                <a:cs typeface="Arial"/>
              </a:rPr>
              <a:t>Consider customer service. Source a manufacturer </a:t>
            </a:r>
            <a:r>
              <a:rPr sz="1600" spc="-10" dirty="0">
                <a:solidFill>
                  <a:srgbClr val="1C1C1C"/>
                </a:solidFill>
                <a:latin typeface="Arial"/>
                <a:cs typeface="Arial"/>
              </a:rPr>
              <a:t>with </a:t>
            </a:r>
            <a:r>
              <a:rPr sz="1600" spc="-5" dirty="0">
                <a:solidFill>
                  <a:srgbClr val="1C1C1C"/>
                </a:solidFill>
                <a:latin typeface="Arial"/>
                <a:cs typeface="Arial"/>
              </a:rPr>
              <a:t>a documented history of  customer satisfaction and exceptional</a:t>
            </a:r>
            <a:r>
              <a:rPr sz="1600" spc="5" dirty="0">
                <a:solidFill>
                  <a:srgbClr val="1C1C1C"/>
                </a:solidFill>
                <a:latin typeface="Arial"/>
                <a:cs typeface="Arial"/>
              </a:rPr>
              <a:t> </a:t>
            </a:r>
            <a:r>
              <a:rPr sz="1600" spc="-5" dirty="0">
                <a:solidFill>
                  <a:srgbClr val="1C1C1C"/>
                </a:solidFill>
                <a:latin typeface="Arial"/>
                <a:cs typeface="Arial"/>
              </a:rPr>
              <a:t>service.</a:t>
            </a:r>
            <a:endParaRPr sz="1600">
              <a:latin typeface="Arial"/>
              <a:cs typeface="Arial"/>
            </a:endParaRPr>
          </a:p>
          <a:p>
            <a:pPr marL="299085" indent="-287020">
              <a:lnSpc>
                <a:spcPct val="100000"/>
              </a:lnSpc>
              <a:spcBef>
                <a:spcPts val="1205"/>
              </a:spcBef>
              <a:buFont typeface="Wingdings"/>
              <a:buChar char=""/>
              <a:tabLst>
                <a:tab pos="299720" algn="l"/>
              </a:tabLst>
            </a:pPr>
            <a:r>
              <a:rPr sz="1600" spc="-5" dirty="0">
                <a:solidFill>
                  <a:srgbClr val="1C1C1C"/>
                </a:solidFill>
                <a:latin typeface="Arial"/>
                <a:cs typeface="Arial"/>
              </a:rPr>
              <a:t>Ensure complete unit is certified by a recognized testing</a:t>
            </a:r>
            <a:r>
              <a:rPr sz="1600" spc="40" dirty="0">
                <a:solidFill>
                  <a:srgbClr val="1C1C1C"/>
                </a:solidFill>
                <a:latin typeface="Arial"/>
                <a:cs typeface="Arial"/>
              </a:rPr>
              <a:t> </a:t>
            </a:r>
            <a:r>
              <a:rPr sz="1600" spc="-20" dirty="0">
                <a:solidFill>
                  <a:srgbClr val="1C1C1C"/>
                </a:solidFill>
                <a:latin typeface="Arial"/>
                <a:cs typeface="Arial"/>
              </a:rPr>
              <a:t>authority.</a:t>
            </a:r>
            <a:endParaRPr sz="16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3400"/>
            <a:ext cx="9143999" cy="494538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653029" y="5665419"/>
            <a:ext cx="38442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Methods of Heating</a:t>
            </a:r>
            <a:r>
              <a:rPr sz="2800" spc="25" dirty="0">
                <a:solidFill>
                  <a:srgbClr val="343434"/>
                </a:solidFill>
                <a:latin typeface="Arial"/>
                <a:cs typeface="Arial"/>
              </a:rPr>
              <a:t> </a:t>
            </a:r>
            <a:r>
              <a:rPr sz="2800" spc="-5" dirty="0">
                <a:solidFill>
                  <a:srgbClr val="343434"/>
                </a:solidFill>
                <a:latin typeface="Arial"/>
                <a:cs typeface="Arial"/>
              </a:rPr>
              <a:t>Unit</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46</a:t>
            </a:fld>
            <a:r>
              <a:rPr spc="-5" dirty="0"/>
              <a:t> </a:t>
            </a:r>
            <a:r>
              <a:rPr dirty="0"/>
              <a:t>of</a:t>
            </a:r>
            <a:r>
              <a:rPr spc="-80" dirty="0"/>
              <a:t> </a:t>
            </a:r>
            <a:r>
              <a:rPr spc="-5" dirty="0"/>
              <a:t>83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63138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Centrally Heated Units / Dual Fuel</a:t>
            </a:r>
            <a:r>
              <a:rPr sz="2800" spc="90" dirty="0">
                <a:solidFill>
                  <a:srgbClr val="343434"/>
                </a:solidFill>
                <a:latin typeface="Arial"/>
                <a:cs typeface="Arial"/>
              </a:rPr>
              <a:t> </a:t>
            </a:r>
            <a:r>
              <a:rPr sz="2800" spc="-5" dirty="0">
                <a:solidFill>
                  <a:srgbClr val="343434"/>
                </a:solidFill>
                <a:latin typeface="Arial"/>
                <a:cs typeface="Arial"/>
              </a:rPr>
              <a:t>Units</a:t>
            </a:r>
            <a:endParaRPr sz="2800">
              <a:latin typeface="Arial"/>
              <a:cs typeface="Arial"/>
            </a:endParaRPr>
          </a:p>
        </p:txBody>
      </p:sp>
      <p:sp>
        <p:nvSpPr>
          <p:cNvPr id="7" name="object 7"/>
          <p:cNvSpPr txBox="1"/>
          <p:nvPr/>
        </p:nvSpPr>
        <p:spPr>
          <a:xfrm>
            <a:off x="459740" y="1476502"/>
            <a:ext cx="4857115" cy="100076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Heated towel racks can be incorporated directly into a  central heating system. The issue with this </a:t>
            </a:r>
            <a:r>
              <a:rPr sz="1600" spc="-10" dirty="0">
                <a:solidFill>
                  <a:srgbClr val="1C1C1C"/>
                </a:solidFill>
                <a:latin typeface="Arial"/>
                <a:cs typeface="Arial"/>
              </a:rPr>
              <a:t>type </a:t>
            </a:r>
            <a:r>
              <a:rPr sz="1600" spc="-5" dirty="0">
                <a:solidFill>
                  <a:srgbClr val="1C1C1C"/>
                </a:solidFill>
                <a:latin typeface="Arial"/>
                <a:cs typeface="Arial"/>
              </a:rPr>
              <a:t>of  </a:t>
            </a:r>
            <a:r>
              <a:rPr sz="1600" spc="-10" dirty="0">
                <a:solidFill>
                  <a:srgbClr val="1C1C1C"/>
                </a:solidFill>
                <a:latin typeface="Arial"/>
                <a:cs typeface="Arial"/>
              </a:rPr>
              <a:t>system </a:t>
            </a:r>
            <a:r>
              <a:rPr sz="1600" spc="-5" dirty="0">
                <a:solidFill>
                  <a:srgbClr val="1C1C1C"/>
                </a:solidFill>
                <a:latin typeface="Arial"/>
                <a:cs typeface="Arial"/>
              </a:rPr>
              <a:t>is that </a:t>
            </a:r>
            <a:r>
              <a:rPr sz="1600" spc="-10" dirty="0">
                <a:solidFill>
                  <a:srgbClr val="1C1C1C"/>
                </a:solidFill>
                <a:latin typeface="Arial"/>
                <a:cs typeface="Arial"/>
              </a:rPr>
              <a:t>when </a:t>
            </a:r>
            <a:r>
              <a:rPr sz="1600" spc="-5" dirty="0">
                <a:solidFill>
                  <a:srgbClr val="1C1C1C"/>
                </a:solidFill>
                <a:latin typeface="Arial"/>
                <a:cs typeface="Arial"/>
              </a:rPr>
              <a:t>it is shut </a:t>
            </a:r>
            <a:r>
              <a:rPr sz="1600" spc="-10" dirty="0">
                <a:solidFill>
                  <a:srgbClr val="1C1C1C"/>
                </a:solidFill>
                <a:latin typeface="Arial"/>
                <a:cs typeface="Arial"/>
              </a:rPr>
              <a:t>off </a:t>
            </a:r>
            <a:r>
              <a:rPr sz="1600" spc="-5" dirty="0">
                <a:solidFill>
                  <a:srgbClr val="1C1C1C"/>
                </a:solidFill>
                <a:latin typeface="Arial"/>
                <a:cs typeface="Arial"/>
              </a:rPr>
              <a:t>during the warmer  months, the heated towel racks do not</a:t>
            </a:r>
            <a:r>
              <a:rPr sz="1600" spc="100" dirty="0">
                <a:solidFill>
                  <a:srgbClr val="1C1C1C"/>
                </a:solidFill>
                <a:latin typeface="Arial"/>
                <a:cs typeface="Arial"/>
              </a:rPr>
              <a:t> </a:t>
            </a:r>
            <a:r>
              <a:rPr sz="1600" spc="-5" dirty="0">
                <a:solidFill>
                  <a:srgbClr val="1C1C1C"/>
                </a:solidFill>
                <a:latin typeface="Arial"/>
                <a:cs typeface="Arial"/>
              </a:rPr>
              <a:t>function.</a:t>
            </a:r>
            <a:endParaRPr sz="1600">
              <a:latin typeface="Arial"/>
              <a:cs typeface="Arial"/>
            </a:endParaRPr>
          </a:p>
        </p:txBody>
      </p:sp>
      <p:sp>
        <p:nvSpPr>
          <p:cNvPr id="8" name="object 8"/>
          <p:cNvSpPr txBox="1"/>
          <p:nvPr/>
        </p:nvSpPr>
        <p:spPr>
          <a:xfrm>
            <a:off x="459740" y="2635123"/>
            <a:ext cx="5093970"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Dual fuel is an option where, in addition to the standard  central heating connections, an electric heating element  is also inserted into the heated towel </a:t>
            </a:r>
            <a:r>
              <a:rPr sz="1600" dirty="0">
                <a:solidFill>
                  <a:srgbClr val="1C1C1C"/>
                </a:solidFill>
                <a:latin typeface="Arial"/>
                <a:cs typeface="Arial"/>
              </a:rPr>
              <a:t>racks. </a:t>
            </a:r>
            <a:r>
              <a:rPr sz="1600" spc="-5" dirty="0">
                <a:solidFill>
                  <a:srgbClr val="1C1C1C"/>
                </a:solidFill>
                <a:latin typeface="Arial"/>
                <a:cs typeface="Arial"/>
              </a:rPr>
              <a:t>The element  is then </a:t>
            </a:r>
            <a:r>
              <a:rPr sz="1600" spc="-10" dirty="0">
                <a:solidFill>
                  <a:srgbClr val="1C1C1C"/>
                </a:solidFill>
                <a:latin typeface="Arial"/>
                <a:cs typeface="Arial"/>
              </a:rPr>
              <a:t>wired </a:t>
            </a:r>
            <a:r>
              <a:rPr sz="1600" spc="-5" dirty="0">
                <a:solidFill>
                  <a:srgbClr val="1C1C1C"/>
                </a:solidFill>
                <a:latin typeface="Arial"/>
                <a:cs typeface="Arial"/>
              </a:rPr>
              <a:t>into the electrical </a:t>
            </a:r>
            <a:r>
              <a:rPr sz="1600" spc="-25" dirty="0">
                <a:solidFill>
                  <a:srgbClr val="1C1C1C"/>
                </a:solidFill>
                <a:latin typeface="Arial"/>
                <a:cs typeface="Arial"/>
              </a:rPr>
              <a:t>supply, </a:t>
            </a:r>
            <a:r>
              <a:rPr sz="1600" spc="-5" dirty="0">
                <a:solidFill>
                  <a:srgbClr val="1C1C1C"/>
                </a:solidFill>
                <a:latin typeface="Arial"/>
                <a:cs typeface="Arial"/>
              </a:rPr>
              <a:t>meaning that the  element can then be switched on even </a:t>
            </a:r>
            <a:r>
              <a:rPr sz="1600" spc="-10" dirty="0">
                <a:solidFill>
                  <a:srgbClr val="1C1C1C"/>
                </a:solidFill>
                <a:latin typeface="Arial"/>
                <a:cs typeface="Arial"/>
              </a:rPr>
              <a:t>when </a:t>
            </a:r>
            <a:r>
              <a:rPr sz="1600" spc="-5" dirty="0">
                <a:solidFill>
                  <a:srgbClr val="1C1C1C"/>
                </a:solidFill>
                <a:latin typeface="Arial"/>
                <a:cs typeface="Arial"/>
              </a:rPr>
              <a:t>the central  heating </a:t>
            </a:r>
            <a:r>
              <a:rPr sz="1600" dirty="0">
                <a:solidFill>
                  <a:srgbClr val="1C1C1C"/>
                </a:solidFill>
                <a:latin typeface="Arial"/>
                <a:cs typeface="Arial"/>
              </a:rPr>
              <a:t>is </a:t>
            </a:r>
            <a:r>
              <a:rPr sz="1600" spc="-10" dirty="0">
                <a:solidFill>
                  <a:srgbClr val="1C1C1C"/>
                </a:solidFill>
                <a:latin typeface="Arial"/>
                <a:cs typeface="Arial"/>
              </a:rPr>
              <a:t>off, </a:t>
            </a:r>
            <a:r>
              <a:rPr sz="1600" spc="-5" dirty="0">
                <a:solidFill>
                  <a:srgbClr val="1C1C1C"/>
                </a:solidFill>
                <a:latin typeface="Arial"/>
                <a:cs typeface="Arial"/>
              </a:rPr>
              <a:t>and will continue to </a:t>
            </a:r>
            <a:r>
              <a:rPr sz="1600" spc="-10" dirty="0">
                <a:solidFill>
                  <a:srgbClr val="1C1C1C"/>
                </a:solidFill>
                <a:latin typeface="Arial"/>
                <a:cs typeface="Arial"/>
              </a:rPr>
              <a:t>work </a:t>
            </a:r>
            <a:r>
              <a:rPr sz="1600" spc="-5" dirty="0">
                <a:solidFill>
                  <a:srgbClr val="1C1C1C"/>
                </a:solidFill>
                <a:latin typeface="Arial"/>
                <a:cs typeface="Arial"/>
              </a:rPr>
              <a:t>independently  and heat the towel racks as</a:t>
            </a:r>
            <a:r>
              <a:rPr sz="1600" spc="65" dirty="0">
                <a:solidFill>
                  <a:srgbClr val="1C1C1C"/>
                </a:solidFill>
                <a:latin typeface="Arial"/>
                <a:cs typeface="Arial"/>
              </a:rPr>
              <a:t> </a:t>
            </a:r>
            <a:r>
              <a:rPr sz="1600" spc="-5" dirty="0">
                <a:solidFill>
                  <a:srgbClr val="1C1C1C"/>
                </a:solidFill>
                <a:latin typeface="Arial"/>
                <a:cs typeface="Arial"/>
              </a:rPr>
              <a:t>normal.</a:t>
            </a:r>
            <a:endParaRPr sz="1600">
              <a:latin typeface="Arial"/>
              <a:cs typeface="Arial"/>
            </a:endParaRPr>
          </a:p>
        </p:txBody>
      </p:sp>
      <p:sp>
        <p:nvSpPr>
          <p:cNvPr id="9" name="object 9"/>
          <p:cNvSpPr txBox="1"/>
          <p:nvPr/>
        </p:nvSpPr>
        <p:spPr>
          <a:xfrm>
            <a:off x="459740" y="4525517"/>
            <a:ext cx="5092700" cy="148844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A dual fuel heated towel rack gives </a:t>
            </a:r>
            <a:r>
              <a:rPr sz="1600" spc="-10" dirty="0">
                <a:solidFill>
                  <a:srgbClr val="1C1C1C"/>
                </a:solidFill>
                <a:latin typeface="Arial"/>
                <a:cs typeface="Arial"/>
              </a:rPr>
              <a:t>you </a:t>
            </a:r>
            <a:r>
              <a:rPr sz="1600" spc="-5" dirty="0">
                <a:solidFill>
                  <a:srgbClr val="1C1C1C"/>
                </a:solidFill>
                <a:latin typeface="Arial"/>
                <a:cs typeface="Arial"/>
              </a:rPr>
              <a:t>the choice of  </a:t>
            </a:r>
            <a:r>
              <a:rPr sz="1600" spc="-10" dirty="0">
                <a:solidFill>
                  <a:srgbClr val="1C1C1C"/>
                </a:solidFill>
                <a:latin typeface="Arial"/>
                <a:cs typeface="Arial"/>
              </a:rPr>
              <a:t>two </a:t>
            </a:r>
            <a:r>
              <a:rPr sz="1600" spc="-5" dirty="0">
                <a:solidFill>
                  <a:srgbClr val="1C1C1C"/>
                </a:solidFill>
                <a:latin typeface="Arial"/>
                <a:cs typeface="Arial"/>
              </a:rPr>
              <a:t>different energy sources on one towel rack—  electric or central heating. It can be heated by the  central heating system </a:t>
            </a:r>
            <a:r>
              <a:rPr sz="1600" spc="-10" dirty="0">
                <a:solidFill>
                  <a:srgbClr val="1C1C1C"/>
                </a:solidFill>
                <a:latin typeface="Arial"/>
                <a:cs typeface="Arial"/>
              </a:rPr>
              <a:t>when </a:t>
            </a:r>
            <a:r>
              <a:rPr sz="1600" spc="-5" dirty="0">
                <a:solidFill>
                  <a:srgbClr val="1C1C1C"/>
                </a:solidFill>
                <a:latin typeface="Arial"/>
                <a:cs typeface="Arial"/>
              </a:rPr>
              <a:t>it is running (typically in the  winter), or by the electric option (typically in the  summer).</a:t>
            </a:r>
            <a:endParaRPr sz="1600">
              <a:latin typeface="Arial"/>
              <a:cs typeface="Arial"/>
            </a:endParaRPr>
          </a:p>
        </p:txBody>
      </p:sp>
      <p:sp>
        <p:nvSpPr>
          <p:cNvPr id="10" name="object 10"/>
          <p:cNvSpPr txBox="1"/>
          <p:nvPr/>
        </p:nvSpPr>
        <p:spPr>
          <a:xfrm>
            <a:off x="7449439" y="1697228"/>
            <a:ext cx="113538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1C1C1C"/>
                </a:solidFill>
                <a:latin typeface="Arial"/>
                <a:cs typeface="Arial"/>
              </a:rPr>
              <a:t>Centrally</a:t>
            </a:r>
            <a:r>
              <a:rPr sz="1200" spc="-75" dirty="0">
                <a:solidFill>
                  <a:srgbClr val="1C1C1C"/>
                </a:solidFill>
                <a:latin typeface="Arial"/>
                <a:cs typeface="Arial"/>
              </a:rPr>
              <a:t> </a:t>
            </a:r>
            <a:r>
              <a:rPr sz="1200" dirty="0">
                <a:solidFill>
                  <a:srgbClr val="1C1C1C"/>
                </a:solidFill>
                <a:latin typeface="Arial"/>
                <a:cs typeface="Arial"/>
              </a:rPr>
              <a:t>heated  </a:t>
            </a:r>
            <a:r>
              <a:rPr sz="1200" spc="-5" dirty="0">
                <a:solidFill>
                  <a:srgbClr val="1C1C1C"/>
                </a:solidFill>
                <a:latin typeface="Arial"/>
                <a:cs typeface="Arial"/>
              </a:rPr>
              <a:t>towel</a:t>
            </a:r>
            <a:r>
              <a:rPr sz="1200" spc="-25" dirty="0">
                <a:solidFill>
                  <a:srgbClr val="1C1C1C"/>
                </a:solidFill>
                <a:latin typeface="Arial"/>
                <a:cs typeface="Arial"/>
              </a:rPr>
              <a:t> </a:t>
            </a:r>
            <a:r>
              <a:rPr sz="1200" dirty="0">
                <a:solidFill>
                  <a:srgbClr val="1C1C1C"/>
                </a:solidFill>
                <a:latin typeface="Arial"/>
                <a:cs typeface="Arial"/>
              </a:rPr>
              <a:t>rack</a:t>
            </a:r>
            <a:endParaRPr sz="1200">
              <a:latin typeface="Arial"/>
              <a:cs typeface="Arial"/>
            </a:endParaRPr>
          </a:p>
        </p:txBody>
      </p:sp>
      <p:sp>
        <p:nvSpPr>
          <p:cNvPr id="11" name="object 11"/>
          <p:cNvSpPr/>
          <p:nvPr/>
        </p:nvSpPr>
        <p:spPr>
          <a:xfrm>
            <a:off x="5928359" y="1424939"/>
            <a:ext cx="1463039" cy="220827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26835" y="3913632"/>
            <a:ext cx="2926080" cy="2106168"/>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7762747" y="4220336"/>
            <a:ext cx="9213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Dual-fuel</a:t>
            </a:r>
            <a:r>
              <a:rPr sz="1200" spc="-70" dirty="0">
                <a:solidFill>
                  <a:srgbClr val="1C1C1C"/>
                </a:solidFill>
                <a:latin typeface="Arial"/>
                <a:cs typeface="Arial"/>
              </a:rPr>
              <a:t> </a:t>
            </a:r>
            <a:r>
              <a:rPr sz="1200" spc="-5" dirty="0">
                <a:solidFill>
                  <a:srgbClr val="1C1C1C"/>
                </a:solidFill>
                <a:latin typeface="Arial"/>
                <a:cs typeface="Arial"/>
              </a:rPr>
              <a:t>unit</a:t>
            </a:r>
            <a:endParaRPr sz="1200">
              <a:latin typeface="Arial"/>
              <a:cs typeface="Arial"/>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47</a:t>
            </a:fld>
            <a:r>
              <a:rPr spc="-5" dirty="0"/>
              <a:t> </a:t>
            </a:r>
            <a:r>
              <a:rPr dirty="0"/>
              <a:t>of</a:t>
            </a:r>
            <a:r>
              <a:rPr spc="-80" dirty="0"/>
              <a:t> </a:t>
            </a:r>
            <a:r>
              <a:rPr spc="-5" dirty="0"/>
              <a:t>83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0993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Electric</a:t>
            </a:r>
            <a:r>
              <a:rPr sz="2800" spc="-50" dirty="0">
                <a:solidFill>
                  <a:srgbClr val="343434"/>
                </a:solidFill>
                <a:latin typeface="Arial"/>
                <a:cs typeface="Arial"/>
              </a:rPr>
              <a:t> </a:t>
            </a:r>
            <a:r>
              <a:rPr sz="2800" spc="-5" dirty="0">
                <a:solidFill>
                  <a:srgbClr val="343434"/>
                </a:solidFill>
                <a:latin typeface="Arial"/>
                <a:cs typeface="Arial"/>
              </a:rPr>
              <a:t>Units</a:t>
            </a:r>
            <a:endParaRPr sz="2800">
              <a:latin typeface="Arial"/>
              <a:cs typeface="Arial"/>
            </a:endParaRPr>
          </a:p>
        </p:txBody>
      </p:sp>
      <p:sp>
        <p:nvSpPr>
          <p:cNvPr id="7" name="object 7"/>
          <p:cNvSpPr txBox="1"/>
          <p:nvPr/>
        </p:nvSpPr>
        <p:spPr>
          <a:xfrm>
            <a:off x="459740" y="1476502"/>
            <a:ext cx="5194935" cy="246443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An electric heated towel rack is heated by an electrical  heating system that heats the bars. Electric units can be  installed </a:t>
            </a:r>
            <a:r>
              <a:rPr sz="1600" spc="-10" dirty="0">
                <a:solidFill>
                  <a:srgbClr val="1C1C1C"/>
                </a:solidFill>
                <a:latin typeface="Arial"/>
                <a:cs typeface="Arial"/>
              </a:rPr>
              <a:t>anywhere </a:t>
            </a:r>
            <a:r>
              <a:rPr sz="1600" spc="-5" dirty="0">
                <a:solidFill>
                  <a:srgbClr val="1C1C1C"/>
                </a:solidFill>
                <a:latin typeface="Arial"/>
                <a:cs typeface="Arial"/>
              </a:rPr>
              <a:t>there is an electrical source, are much  simpler to install, and can be used </a:t>
            </a:r>
            <a:r>
              <a:rPr sz="1600" dirty="0">
                <a:solidFill>
                  <a:srgbClr val="1C1C1C"/>
                </a:solidFill>
                <a:latin typeface="Arial"/>
                <a:cs typeface="Arial"/>
              </a:rPr>
              <a:t>all </a:t>
            </a:r>
            <a:r>
              <a:rPr sz="1600" spc="-10" dirty="0">
                <a:solidFill>
                  <a:srgbClr val="1C1C1C"/>
                </a:solidFill>
                <a:latin typeface="Arial"/>
                <a:cs typeface="Arial"/>
              </a:rPr>
              <a:t>year </a:t>
            </a:r>
            <a:r>
              <a:rPr sz="1600" spc="-5" dirty="0">
                <a:solidFill>
                  <a:srgbClr val="1C1C1C"/>
                </a:solidFill>
                <a:latin typeface="Arial"/>
                <a:cs typeface="Arial"/>
              </a:rPr>
              <a:t>round. These  units </a:t>
            </a:r>
            <a:r>
              <a:rPr sz="1600" spc="-10" dirty="0">
                <a:solidFill>
                  <a:srgbClr val="1C1C1C"/>
                </a:solidFill>
                <a:latin typeface="Arial"/>
                <a:cs typeface="Arial"/>
              </a:rPr>
              <a:t>will </a:t>
            </a:r>
            <a:r>
              <a:rPr sz="1600" spc="-5" dirty="0">
                <a:solidFill>
                  <a:srgbClr val="1C1C1C"/>
                </a:solidFill>
                <a:latin typeface="Arial"/>
                <a:cs typeface="Arial"/>
              </a:rPr>
              <a:t>heat the towels, and some may create the </a:t>
            </a:r>
            <a:r>
              <a:rPr sz="1600" spc="5" dirty="0">
                <a:solidFill>
                  <a:srgbClr val="1C1C1C"/>
                </a:solidFill>
                <a:latin typeface="Arial"/>
                <a:cs typeface="Arial"/>
              </a:rPr>
              <a:t>spa-  </a:t>
            </a:r>
            <a:r>
              <a:rPr sz="1600" spc="-5" dirty="0">
                <a:solidFill>
                  <a:srgbClr val="1C1C1C"/>
                </a:solidFill>
                <a:latin typeface="Arial"/>
                <a:cs typeface="Arial"/>
              </a:rPr>
              <a:t>like radiant heat that may be desired. Electric units may  be plugged into an outlet or they can be</a:t>
            </a:r>
            <a:r>
              <a:rPr sz="1600" spc="45" dirty="0">
                <a:solidFill>
                  <a:srgbClr val="1C1C1C"/>
                </a:solidFill>
                <a:latin typeface="Arial"/>
                <a:cs typeface="Arial"/>
              </a:rPr>
              <a:t> </a:t>
            </a:r>
            <a:r>
              <a:rPr sz="1600" spc="-5" dirty="0">
                <a:solidFill>
                  <a:srgbClr val="1C1C1C"/>
                </a:solidFill>
                <a:latin typeface="Arial"/>
                <a:cs typeface="Arial"/>
              </a:rPr>
              <a:t>hardwired.</a:t>
            </a:r>
            <a:endParaRPr sz="1600">
              <a:latin typeface="Arial"/>
              <a:cs typeface="Arial"/>
            </a:endParaRPr>
          </a:p>
          <a:p>
            <a:pPr marL="12700" marR="31115">
              <a:lnSpc>
                <a:spcPct val="100000"/>
              </a:lnSpc>
              <a:spcBef>
                <a:spcPts val="5"/>
              </a:spcBef>
            </a:pPr>
            <a:r>
              <a:rPr sz="1600" spc="-5" dirty="0">
                <a:solidFill>
                  <a:srgbClr val="1C1C1C"/>
                </a:solidFill>
                <a:latin typeface="Arial"/>
                <a:cs typeface="Arial"/>
              </a:rPr>
              <a:t>Hardwired units have the advantage of concealing the  wiring within the </a:t>
            </a:r>
            <a:r>
              <a:rPr sz="1600" spc="-10" dirty="0">
                <a:solidFill>
                  <a:srgbClr val="1C1C1C"/>
                </a:solidFill>
                <a:latin typeface="Arial"/>
                <a:cs typeface="Arial"/>
              </a:rPr>
              <a:t>wall </a:t>
            </a:r>
            <a:r>
              <a:rPr sz="1600" spc="-5" dirty="0">
                <a:solidFill>
                  <a:srgbClr val="1C1C1C"/>
                </a:solidFill>
                <a:latin typeface="Arial"/>
                <a:cs typeface="Arial"/>
              </a:rPr>
              <a:t>and do not need to be installed near  an</a:t>
            </a:r>
            <a:r>
              <a:rPr sz="1600" spc="-10" dirty="0">
                <a:solidFill>
                  <a:srgbClr val="1C1C1C"/>
                </a:solidFill>
                <a:latin typeface="Arial"/>
                <a:cs typeface="Arial"/>
              </a:rPr>
              <a:t> </a:t>
            </a:r>
            <a:r>
              <a:rPr sz="1600" spc="-5" dirty="0">
                <a:solidFill>
                  <a:srgbClr val="1C1C1C"/>
                </a:solidFill>
                <a:latin typeface="Arial"/>
                <a:cs typeface="Arial"/>
              </a:rPr>
              <a:t>outlet.</a:t>
            </a:r>
            <a:endParaRPr sz="1600">
              <a:latin typeface="Arial"/>
              <a:cs typeface="Arial"/>
            </a:endParaRPr>
          </a:p>
        </p:txBody>
      </p:sp>
      <p:sp>
        <p:nvSpPr>
          <p:cNvPr id="8" name="object 8"/>
          <p:cNvSpPr/>
          <p:nvPr/>
        </p:nvSpPr>
        <p:spPr>
          <a:xfrm>
            <a:off x="6217920" y="1447800"/>
            <a:ext cx="2465831" cy="226009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217920" y="3806952"/>
            <a:ext cx="2468879" cy="236524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48</a:t>
            </a:fld>
            <a:r>
              <a:rPr spc="-5" dirty="0"/>
              <a:t> </a:t>
            </a:r>
            <a:r>
              <a:rPr dirty="0"/>
              <a:t>of</a:t>
            </a:r>
            <a:r>
              <a:rPr spc="-80" dirty="0"/>
              <a:t> </a:t>
            </a:r>
            <a:r>
              <a:rPr spc="-5" dirty="0"/>
              <a:t>83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3380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Hydronic</a:t>
            </a:r>
            <a:r>
              <a:rPr sz="2800" spc="-35" dirty="0">
                <a:solidFill>
                  <a:srgbClr val="343434"/>
                </a:solidFill>
                <a:latin typeface="Arial"/>
                <a:cs typeface="Arial"/>
              </a:rPr>
              <a:t> </a:t>
            </a:r>
            <a:r>
              <a:rPr sz="2800" spc="-5" dirty="0">
                <a:solidFill>
                  <a:srgbClr val="343434"/>
                </a:solidFill>
                <a:latin typeface="Arial"/>
                <a:cs typeface="Arial"/>
              </a:rPr>
              <a:t>Units</a:t>
            </a:r>
            <a:endParaRPr sz="2800">
              <a:latin typeface="Arial"/>
              <a:cs typeface="Arial"/>
            </a:endParaRPr>
          </a:p>
        </p:txBody>
      </p:sp>
      <p:sp>
        <p:nvSpPr>
          <p:cNvPr id="7" name="object 7"/>
          <p:cNvSpPr txBox="1"/>
          <p:nvPr/>
        </p:nvSpPr>
        <p:spPr>
          <a:xfrm>
            <a:off x="4520946" y="1476502"/>
            <a:ext cx="4036060" cy="417131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Hydronic heated towel racks operate in  conjunction with a closed loop forced-hot-  </a:t>
            </a:r>
            <a:r>
              <a:rPr sz="1600" spc="-10" dirty="0">
                <a:solidFill>
                  <a:srgbClr val="1C1C1C"/>
                </a:solidFill>
                <a:latin typeface="Arial"/>
                <a:cs typeface="Arial"/>
              </a:rPr>
              <a:t>water </a:t>
            </a:r>
            <a:r>
              <a:rPr sz="1600" spc="-5" dirty="0">
                <a:solidFill>
                  <a:srgbClr val="1C1C1C"/>
                </a:solidFill>
                <a:latin typeface="Arial"/>
                <a:cs typeface="Arial"/>
              </a:rPr>
              <a:t>heating </a:t>
            </a:r>
            <a:r>
              <a:rPr sz="1600" spc="-10" dirty="0">
                <a:solidFill>
                  <a:srgbClr val="1C1C1C"/>
                </a:solidFill>
                <a:latin typeface="Arial"/>
                <a:cs typeface="Arial"/>
              </a:rPr>
              <a:t>system </a:t>
            </a:r>
            <a:r>
              <a:rPr sz="1600" spc="-5" dirty="0">
                <a:solidFill>
                  <a:srgbClr val="1C1C1C"/>
                </a:solidFill>
                <a:latin typeface="Arial"/>
                <a:cs typeface="Arial"/>
              </a:rPr>
              <a:t>and typically operate  only during the period that the central  heating system is operational. The hydronic  heated towel rack is heated by circulating  </a:t>
            </a:r>
            <a:r>
              <a:rPr sz="1600" spc="-10" dirty="0">
                <a:solidFill>
                  <a:srgbClr val="1C1C1C"/>
                </a:solidFill>
                <a:latin typeface="Arial"/>
                <a:cs typeface="Arial"/>
              </a:rPr>
              <a:t>warm </a:t>
            </a:r>
            <a:r>
              <a:rPr sz="1600" spc="-5" dirty="0">
                <a:solidFill>
                  <a:srgbClr val="1C1C1C"/>
                </a:solidFill>
                <a:latin typeface="Arial"/>
                <a:cs typeface="Arial"/>
              </a:rPr>
              <a:t>water from a </a:t>
            </a:r>
            <a:r>
              <a:rPr sz="1600" spc="-15" dirty="0">
                <a:solidFill>
                  <a:srgbClr val="1C1C1C"/>
                </a:solidFill>
                <a:latin typeface="Arial"/>
                <a:cs typeface="Arial"/>
              </a:rPr>
              <a:t>boiler, </a:t>
            </a:r>
            <a:r>
              <a:rPr sz="1600" spc="-5" dirty="0">
                <a:solidFill>
                  <a:srgbClr val="1C1C1C"/>
                </a:solidFill>
                <a:latin typeface="Arial"/>
                <a:cs typeface="Arial"/>
              </a:rPr>
              <a:t>which typically  operates from home heating oil, natural gas,  or LPG propane, depending on the </a:t>
            </a:r>
            <a:r>
              <a:rPr sz="1600" spc="-15" dirty="0">
                <a:solidFill>
                  <a:srgbClr val="1C1C1C"/>
                </a:solidFill>
                <a:latin typeface="Arial"/>
                <a:cs typeface="Arial"/>
              </a:rPr>
              <a:t>boiler. </a:t>
            </a:r>
            <a:r>
              <a:rPr sz="1600" spc="-5" dirty="0">
                <a:solidFill>
                  <a:srgbClr val="1C1C1C"/>
                </a:solidFill>
                <a:latin typeface="Arial"/>
                <a:cs typeface="Arial"/>
              </a:rPr>
              <a:t>It  can also be connected to a hot </a:t>
            </a:r>
            <a:r>
              <a:rPr sz="1600" spc="-10" dirty="0">
                <a:solidFill>
                  <a:srgbClr val="1C1C1C"/>
                </a:solidFill>
                <a:latin typeface="Arial"/>
                <a:cs typeface="Arial"/>
              </a:rPr>
              <a:t>water </a:t>
            </a:r>
            <a:r>
              <a:rPr sz="1600" spc="-5" dirty="0">
                <a:solidFill>
                  <a:srgbClr val="1C1C1C"/>
                </a:solidFill>
                <a:latin typeface="Arial"/>
                <a:cs typeface="Arial"/>
              </a:rPr>
              <a:t>heater  (open system). These systems can be more  efficient than electric systems but can also  be more </a:t>
            </a:r>
            <a:r>
              <a:rPr sz="1600" spc="-25" dirty="0">
                <a:solidFill>
                  <a:srgbClr val="1C1C1C"/>
                </a:solidFill>
                <a:latin typeface="Arial"/>
                <a:cs typeface="Arial"/>
              </a:rPr>
              <a:t>costly. </a:t>
            </a:r>
            <a:r>
              <a:rPr sz="1600" spc="-60" dirty="0">
                <a:solidFill>
                  <a:srgbClr val="1C1C1C"/>
                </a:solidFill>
                <a:latin typeface="Arial"/>
                <a:cs typeface="Arial"/>
              </a:rPr>
              <a:t>You </a:t>
            </a:r>
            <a:r>
              <a:rPr sz="1600" spc="-5" dirty="0">
                <a:solidFill>
                  <a:srgbClr val="1C1C1C"/>
                </a:solidFill>
                <a:latin typeface="Arial"/>
                <a:cs typeface="Arial"/>
              </a:rPr>
              <a:t>need to be able to hook  the unit into the existing </a:t>
            </a:r>
            <a:r>
              <a:rPr sz="1600" spc="-10" dirty="0">
                <a:solidFill>
                  <a:srgbClr val="1C1C1C"/>
                </a:solidFill>
                <a:latin typeface="Arial"/>
                <a:cs typeface="Arial"/>
              </a:rPr>
              <a:t>water </a:t>
            </a:r>
            <a:r>
              <a:rPr sz="1600" spc="-5" dirty="0">
                <a:solidFill>
                  <a:srgbClr val="1C1C1C"/>
                </a:solidFill>
                <a:latin typeface="Arial"/>
                <a:cs typeface="Arial"/>
              </a:rPr>
              <a:t>system, and a  pump is needed to force the </a:t>
            </a:r>
            <a:r>
              <a:rPr sz="1600" spc="-10" dirty="0">
                <a:solidFill>
                  <a:srgbClr val="1C1C1C"/>
                </a:solidFill>
                <a:latin typeface="Arial"/>
                <a:cs typeface="Arial"/>
              </a:rPr>
              <a:t>water </a:t>
            </a:r>
            <a:r>
              <a:rPr sz="1600" spc="-5" dirty="0">
                <a:solidFill>
                  <a:srgbClr val="1C1C1C"/>
                </a:solidFill>
                <a:latin typeface="Arial"/>
                <a:cs typeface="Arial"/>
              </a:rPr>
              <a:t>through  the bars. They also have a bleeding valve to  release captured</a:t>
            </a:r>
            <a:r>
              <a:rPr sz="1600" spc="5" dirty="0">
                <a:solidFill>
                  <a:srgbClr val="1C1C1C"/>
                </a:solidFill>
                <a:latin typeface="Arial"/>
                <a:cs typeface="Arial"/>
              </a:rPr>
              <a:t> </a:t>
            </a:r>
            <a:r>
              <a:rPr sz="1600" spc="-25" dirty="0">
                <a:solidFill>
                  <a:srgbClr val="1C1C1C"/>
                </a:solidFill>
                <a:latin typeface="Arial"/>
                <a:cs typeface="Arial"/>
              </a:rPr>
              <a:t>air.</a:t>
            </a:r>
            <a:endParaRPr sz="1600">
              <a:latin typeface="Arial"/>
              <a:cs typeface="Arial"/>
            </a:endParaRPr>
          </a:p>
        </p:txBody>
      </p:sp>
      <p:sp>
        <p:nvSpPr>
          <p:cNvPr id="8" name="object 8"/>
          <p:cNvSpPr/>
          <p:nvPr/>
        </p:nvSpPr>
        <p:spPr>
          <a:xfrm>
            <a:off x="463295" y="1447800"/>
            <a:ext cx="365760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49</a:t>
            </a:fld>
            <a:r>
              <a:rPr spc="-5" dirty="0"/>
              <a:t> </a:t>
            </a:r>
            <a:r>
              <a:rPr dirty="0"/>
              <a:t>of</a:t>
            </a:r>
            <a:r>
              <a:rPr spc="-80" dirty="0"/>
              <a:t> </a:t>
            </a:r>
            <a:r>
              <a:rPr spc="-5" dirty="0"/>
              <a:t>83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528955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Purpose </a:t>
            </a:r>
            <a:r>
              <a:rPr sz="2800" dirty="0">
                <a:solidFill>
                  <a:srgbClr val="343434"/>
                </a:solidFill>
                <a:latin typeface="Arial"/>
                <a:cs typeface="Arial"/>
              </a:rPr>
              <a:t>and </a:t>
            </a:r>
            <a:r>
              <a:rPr sz="2800" spc="-5" dirty="0">
                <a:solidFill>
                  <a:srgbClr val="343434"/>
                </a:solidFill>
                <a:latin typeface="Arial"/>
                <a:cs typeface="Arial"/>
              </a:rPr>
              <a:t>Learning</a:t>
            </a:r>
            <a:r>
              <a:rPr sz="2800" spc="40" dirty="0">
                <a:solidFill>
                  <a:srgbClr val="343434"/>
                </a:solidFill>
                <a:latin typeface="Arial"/>
                <a:cs typeface="Arial"/>
              </a:rPr>
              <a:t> </a:t>
            </a:r>
            <a:r>
              <a:rPr sz="2800" spc="-5" dirty="0">
                <a:solidFill>
                  <a:srgbClr val="343434"/>
                </a:solidFill>
                <a:latin typeface="Arial"/>
                <a:cs typeface="Arial"/>
              </a:rPr>
              <a:t>Objectives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a:t>
            </a:fld>
            <a:r>
              <a:rPr spc="-5" dirty="0"/>
              <a:t> </a:t>
            </a:r>
            <a:r>
              <a:rPr dirty="0"/>
              <a:t>of</a:t>
            </a:r>
            <a:r>
              <a:rPr spc="-80" dirty="0"/>
              <a:t> </a:t>
            </a:r>
            <a:r>
              <a:rPr spc="-5" dirty="0"/>
              <a:t>83</a:t>
            </a:r>
          </a:p>
        </p:txBody>
      </p:sp>
      <p:sp>
        <p:nvSpPr>
          <p:cNvPr id="7" name="object 7"/>
          <p:cNvSpPr txBox="1"/>
          <p:nvPr/>
        </p:nvSpPr>
        <p:spPr>
          <a:xfrm>
            <a:off x="459740" y="1426743"/>
            <a:ext cx="8146415" cy="4748530"/>
          </a:xfrm>
          <a:prstGeom prst="rect">
            <a:avLst/>
          </a:prstGeom>
        </p:spPr>
        <p:txBody>
          <a:bodyPr vert="horz" wrap="square" lIns="0" tIns="61594" rIns="0" bIns="0" rtlCol="0">
            <a:spAutoFit/>
          </a:bodyPr>
          <a:lstStyle/>
          <a:p>
            <a:pPr marL="12700">
              <a:lnSpc>
                <a:spcPct val="100000"/>
              </a:lnSpc>
              <a:spcBef>
                <a:spcPts val="484"/>
              </a:spcBef>
            </a:pPr>
            <a:r>
              <a:rPr sz="1600" b="1" spc="-5" dirty="0">
                <a:solidFill>
                  <a:srgbClr val="1C1C1C"/>
                </a:solidFill>
                <a:latin typeface="Arial"/>
                <a:cs typeface="Arial"/>
              </a:rPr>
              <a:t>Purpose:</a:t>
            </a:r>
            <a:endParaRPr sz="1600">
              <a:latin typeface="Arial"/>
              <a:cs typeface="Arial"/>
            </a:endParaRPr>
          </a:p>
          <a:p>
            <a:pPr marL="12700" marR="176530">
              <a:lnSpc>
                <a:spcPct val="100000"/>
              </a:lnSpc>
              <a:spcBef>
                <a:spcPts val="390"/>
              </a:spcBef>
            </a:pPr>
            <a:r>
              <a:rPr sz="1600" spc="-5" dirty="0">
                <a:solidFill>
                  <a:srgbClr val="1C1C1C"/>
                </a:solidFill>
                <a:latin typeface="Arial"/>
                <a:cs typeface="Arial"/>
              </a:rPr>
              <a:t>Heated towel racks not only </a:t>
            </a:r>
            <a:r>
              <a:rPr sz="1600" spc="-10" dirty="0">
                <a:solidFill>
                  <a:srgbClr val="1C1C1C"/>
                </a:solidFill>
                <a:latin typeface="Arial"/>
                <a:cs typeface="Arial"/>
              </a:rPr>
              <a:t>warm </a:t>
            </a:r>
            <a:r>
              <a:rPr sz="1600" spc="-5" dirty="0">
                <a:solidFill>
                  <a:srgbClr val="1C1C1C"/>
                </a:solidFill>
                <a:latin typeface="Arial"/>
                <a:cs typeface="Arial"/>
              </a:rPr>
              <a:t>and dry damp towels, but also add a sense of comfort  and </a:t>
            </a:r>
            <a:r>
              <a:rPr sz="1600" spc="-25" dirty="0">
                <a:solidFill>
                  <a:srgbClr val="1C1C1C"/>
                </a:solidFill>
                <a:latin typeface="Arial"/>
                <a:cs typeface="Arial"/>
              </a:rPr>
              <a:t>luxury. </a:t>
            </a:r>
            <a:r>
              <a:rPr sz="1600" spc="-5" dirty="0">
                <a:solidFill>
                  <a:srgbClr val="1C1C1C"/>
                </a:solidFill>
                <a:latin typeface="Arial"/>
                <a:cs typeface="Arial"/>
              </a:rPr>
              <a:t>This course explores heated towel racks and includes discussions on: the  functions, benefits, and applications of heated towel racks; centrally heated, electric, and  hydronic heating systems; materials and finishes; installation and care; and, design and  accessory</a:t>
            </a:r>
            <a:r>
              <a:rPr sz="1600" spc="-20" dirty="0">
                <a:solidFill>
                  <a:srgbClr val="1C1C1C"/>
                </a:solidFill>
                <a:latin typeface="Arial"/>
                <a:cs typeface="Arial"/>
              </a:rPr>
              <a:t> </a:t>
            </a:r>
            <a:r>
              <a:rPr sz="1600" spc="-5" dirty="0">
                <a:solidFill>
                  <a:srgbClr val="1C1C1C"/>
                </a:solidFill>
                <a:latin typeface="Arial"/>
                <a:cs typeface="Arial"/>
              </a:rPr>
              <a:t>options.</a:t>
            </a:r>
            <a:endParaRPr sz="1600">
              <a:latin typeface="Arial"/>
              <a:cs typeface="Arial"/>
            </a:endParaRPr>
          </a:p>
          <a:p>
            <a:pPr>
              <a:lnSpc>
                <a:spcPct val="100000"/>
              </a:lnSpc>
              <a:spcBef>
                <a:spcPts val="45"/>
              </a:spcBef>
            </a:pPr>
            <a:endParaRPr sz="2300">
              <a:latin typeface="Arial"/>
              <a:cs typeface="Arial"/>
            </a:endParaRPr>
          </a:p>
          <a:p>
            <a:pPr marL="12700">
              <a:lnSpc>
                <a:spcPct val="100000"/>
              </a:lnSpc>
            </a:pPr>
            <a:r>
              <a:rPr sz="1600" b="1" spc="-5" dirty="0">
                <a:solidFill>
                  <a:srgbClr val="1C1C1C"/>
                </a:solidFill>
                <a:latin typeface="Arial"/>
                <a:cs typeface="Arial"/>
              </a:rPr>
              <a:t>Learning</a:t>
            </a:r>
            <a:r>
              <a:rPr sz="1600" b="1" spc="5" dirty="0">
                <a:solidFill>
                  <a:srgbClr val="1C1C1C"/>
                </a:solidFill>
                <a:latin typeface="Arial"/>
                <a:cs typeface="Arial"/>
              </a:rPr>
              <a:t> </a:t>
            </a:r>
            <a:r>
              <a:rPr sz="1600" b="1" spc="-10" dirty="0">
                <a:solidFill>
                  <a:srgbClr val="1C1C1C"/>
                </a:solidFill>
                <a:latin typeface="Arial"/>
                <a:cs typeface="Arial"/>
              </a:rPr>
              <a:t>Objectives:</a:t>
            </a:r>
            <a:endParaRPr sz="1600">
              <a:latin typeface="Arial"/>
              <a:cs typeface="Arial"/>
            </a:endParaRPr>
          </a:p>
          <a:p>
            <a:pPr marL="12700">
              <a:lnSpc>
                <a:spcPct val="100000"/>
              </a:lnSpc>
              <a:spcBef>
                <a:spcPts val="600"/>
              </a:spcBef>
            </a:pPr>
            <a:r>
              <a:rPr sz="1600" spc="-5" dirty="0">
                <a:solidFill>
                  <a:srgbClr val="1C1C1C"/>
                </a:solidFill>
                <a:latin typeface="Arial"/>
                <a:cs typeface="Arial"/>
              </a:rPr>
              <a:t>At the end of this program, participants </a:t>
            </a:r>
            <a:r>
              <a:rPr sz="1600" spc="-10" dirty="0">
                <a:solidFill>
                  <a:srgbClr val="1C1C1C"/>
                </a:solidFill>
                <a:latin typeface="Arial"/>
                <a:cs typeface="Arial"/>
              </a:rPr>
              <a:t>will </a:t>
            </a:r>
            <a:r>
              <a:rPr sz="1600" spc="-5" dirty="0">
                <a:solidFill>
                  <a:srgbClr val="1C1C1C"/>
                </a:solidFill>
                <a:latin typeface="Arial"/>
                <a:cs typeface="Arial"/>
              </a:rPr>
              <a:t>be able</a:t>
            </a:r>
            <a:r>
              <a:rPr sz="1600" spc="80" dirty="0">
                <a:solidFill>
                  <a:srgbClr val="1C1C1C"/>
                </a:solidFill>
                <a:latin typeface="Arial"/>
                <a:cs typeface="Arial"/>
              </a:rPr>
              <a:t> </a:t>
            </a:r>
            <a:r>
              <a:rPr sz="1600" spc="-5" dirty="0">
                <a:solidFill>
                  <a:srgbClr val="1C1C1C"/>
                </a:solidFill>
                <a:latin typeface="Arial"/>
                <a:cs typeface="Arial"/>
              </a:rPr>
              <a:t>to:</a:t>
            </a:r>
            <a:endParaRPr sz="1600">
              <a:latin typeface="Arial"/>
              <a:cs typeface="Arial"/>
            </a:endParaRPr>
          </a:p>
          <a:p>
            <a:pPr marL="299085" indent="-287020">
              <a:lnSpc>
                <a:spcPct val="100000"/>
              </a:lnSpc>
              <a:spcBef>
                <a:spcPts val="600"/>
              </a:spcBef>
              <a:buChar char="•"/>
              <a:tabLst>
                <a:tab pos="299085" algn="l"/>
                <a:tab pos="299720" algn="l"/>
              </a:tabLst>
            </a:pPr>
            <a:r>
              <a:rPr sz="1600" spc="-5" dirty="0">
                <a:solidFill>
                  <a:srgbClr val="1C1C1C"/>
                </a:solidFill>
                <a:latin typeface="Arial"/>
                <a:cs typeface="Arial"/>
              </a:rPr>
              <a:t>identify the various functions and applications of heated towel racks and</a:t>
            </a:r>
            <a:r>
              <a:rPr sz="1600" spc="175" dirty="0">
                <a:solidFill>
                  <a:srgbClr val="1C1C1C"/>
                </a:solidFill>
                <a:latin typeface="Arial"/>
                <a:cs typeface="Arial"/>
              </a:rPr>
              <a:t> </a:t>
            </a:r>
            <a:r>
              <a:rPr sz="1600" spc="-5" dirty="0">
                <a:solidFill>
                  <a:srgbClr val="1C1C1C"/>
                </a:solidFill>
                <a:latin typeface="Arial"/>
                <a:cs typeface="Arial"/>
              </a:rPr>
              <a:t>differentiate</a:t>
            </a:r>
            <a:endParaRPr sz="1600">
              <a:latin typeface="Arial"/>
              <a:cs typeface="Arial"/>
            </a:endParaRPr>
          </a:p>
          <a:p>
            <a:pPr marL="299085">
              <a:lnSpc>
                <a:spcPct val="100000"/>
              </a:lnSpc>
            </a:pPr>
            <a:r>
              <a:rPr sz="1600" spc="-5" dirty="0">
                <a:solidFill>
                  <a:srgbClr val="1C1C1C"/>
                </a:solidFill>
                <a:latin typeface="Arial"/>
                <a:cs typeface="Arial"/>
              </a:rPr>
              <a:t>between centrally heated, electric, and hydronic heating</a:t>
            </a:r>
            <a:r>
              <a:rPr sz="1600" spc="60" dirty="0">
                <a:solidFill>
                  <a:srgbClr val="1C1C1C"/>
                </a:solidFill>
                <a:latin typeface="Arial"/>
                <a:cs typeface="Arial"/>
              </a:rPr>
              <a:t> </a:t>
            </a:r>
            <a:r>
              <a:rPr sz="1600" spc="-5" dirty="0">
                <a:solidFill>
                  <a:srgbClr val="1C1C1C"/>
                </a:solidFill>
                <a:latin typeface="Arial"/>
                <a:cs typeface="Arial"/>
              </a:rPr>
              <a:t>systems</a:t>
            </a:r>
            <a:endParaRPr sz="1600">
              <a:latin typeface="Arial"/>
              <a:cs typeface="Arial"/>
            </a:endParaRPr>
          </a:p>
          <a:p>
            <a:pPr marL="299085" marR="5080" indent="-287020">
              <a:lnSpc>
                <a:spcPct val="100000"/>
              </a:lnSpc>
              <a:spcBef>
                <a:spcPts val="600"/>
              </a:spcBef>
              <a:buChar char="•"/>
              <a:tabLst>
                <a:tab pos="299085" algn="l"/>
                <a:tab pos="299720" algn="l"/>
              </a:tabLst>
            </a:pPr>
            <a:r>
              <a:rPr sz="1600" spc="-5" dirty="0">
                <a:solidFill>
                  <a:srgbClr val="1C1C1C"/>
                </a:solidFill>
                <a:latin typeface="Arial"/>
                <a:cs typeface="Arial"/>
              </a:rPr>
              <a:t>discuss how heated towel racks are an energy-efficient heat source, contribute to </a:t>
            </a:r>
            <a:r>
              <a:rPr sz="1600" spc="-10" dirty="0">
                <a:solidFill>
                  <a:srgbClr val="1C1C1C"/>
                </a:solidFill>
                <a:latin typeface="Arial"/>
                <a:cs typeface="Arial"/>
              </a:rPr>
              <a:t>water  </a:t>
            </a:r>
            <a:r>
              <a:rPr sz="1600" spc="-5" dirty="0">
                <a:solidFill>
                  <a:srgbClr val="1C1C1C"/>
                </a:solidFill>
                <a:latin typeface="Arial"/>
                <a:cs typeface="Arial"/>
              </a:rPr>
              <a:t>saving measures, and improve indoor air quality by mitigating mold and mildew</a:t>
            </a:r>
            <a:r>
              <a:rPr sz="1600" spc="125" dirty="0">
                <a:solidFill>
                  <a:srgbClr val="1C1C1C"/>
                </a:solidFill>
                <a:latin typeface="Arial"/>
                <a:cs typeface="Arial"/>
              </a:rPr>
              <a:t> </a:t>
            </a:r>
            <a:r>
              <a:rPr sz="1600" spc="-5" dirty="0">
                <a:solidFill>
                  <a:srgbClr val="1C1C1C"/>
                </a:solidFill>
                <a:latin typeface="Arial"/>
                <a:cs typeface="Arial"/>
              </a:rPr>
              <a:t>growth</a:t>
            </a:r>
            <a:endParaRPr sz="1600">
              <a:latin typeface="Arial"/>
              <a:cs typeface="Arial"/>
            </a:endParaRPr>
          </a:p>
          <a:p>
            <a:pPr marL="299085" marR="573405" indent="-287020">
              <a:lnSpc>
                <a:spcPct val="100000"/>
              </a:lnSpc>
              <a:spcBef>
                <a:spcPts val="600"/>
              </a:spcBef>
              <a:buChar char="•"/>
              <a:tabLst>
                <a:tab pos="299085" algn="l"/>
                <a:tab pos="299720" algn="l"/>
              </a:tabLst>
            </a:pPr>
            <a:r>
              <a:rPr sz="1600" spc="-5" dirty="0">
                <a:solidFill>
                  <a:srgbClr val="1C1C1C"/>
                </a:solidFill>
                <a:latin typeface="Arial"/>
                <a:cs typeface="Arial"/>
              </a:rPr>
              <a:t>list the benefits of designing </a:t>
            </a:r>
            <a:r>
              <a:rPr sz="1600" spc="-10" dirty="0">
                <a:solidFill>
                  <a:srgbClr val="1C1C1C"/>
                </a:solidFill>
                <a:latin typeface="Arial"/>
                <a:cs typeface="Arial"/>
              </a:rPr>
              <a:t>with </a:t>
            </a:r>
            <a:r>
              <a:rPr sz="1600" spc="-5" dirty="0">
                <a:solidFill>
                  <a:srgbClr val="1C1C1C"/>
                </a:solidFill>
                <a:latin typeface="Arial"/>
                <a:cs typeface="Arial"/>
              </a:rPr>
              <a:t>stainless steel, and explain how it contributes to  sustainable design objectives,</a:t>
            </a:r>
            <a:r>
              <a:rPr sz="1600" spc="-45" dirty="0">
                <a:solidFill>
                  <a:srgbClr val="1C1C1C"/>
                </a:solidFill>
                <a:latin typeface="Arial"/>
                <a:cs typeface="Arial"/>
              </a:rPr>
              <a:t> </a:t>
            </a:r>
            <a:r>
              <a:rPr sz="1600" spc="-5" dirty="0">
                <a:solidFill>
                  <a:srgbClr val="1C1C1C"/>
                </a:solidFill>
                <a:latin typeface="Arial"/>
                <a:cs typeface="Arial"/>
              </a:rPr>
              <a:t>and</a:t>
            </a:r>
            <a:endParaRPr sz="1600">
              <a:latin typeface="Arial"/>
              <a:cs typeface="Arial"/>
            </a:endParaRPr>
          </a:p>
          <a:p>
            <a:pPr marL="299085" indent="-287020">
              <a:lnSpc>
                <a:spcPct val="100000"/>
              </a:lnSpc>
              <a:spcBef>
                <a:spcPts val="600"/>
              </a:spcBef>
              <a:buChar char="•"/>
              <a:tabLst>
                <a:tab pos="299085" algn="l"/>
                <a:tab pos="299720" algn="l"/>
              </a:tabLst>
            </a:pPr>
            <a:r>
              <a:rPr sz="1600" spc="-5" dirty="0">
                <a:solidFill>
                  <a:srgbClr val="1C1C1C"/>
                </a:solidFill>
                <a:latin typeface="Arial"/>
                <a:cs typeface="Arial"/>
              </a:rPr>
              <a:t>outline key measures that must be followed during the installation of a heated</a:t>
            </a:r>
            <a:r>
              <a:rPr sz="1600" spc="195" dirty="0">
                <a:solidFill>
                  <a:srgbClr val="1C1C1C"/>
                </a:solidFill>
                <a:latin typeface="Arial"/>
                <a:cs typeface="Arial"/>
              </a:rPr>
              <a:t> </a:t>
            </a:r>
            <a:r>
              <a:rPr sz="1600" spc="-5" dirty="0">
                <a:solidFill>
                  <a:srgbClr val="1C1C1C"/>
                </a:solidFill>
                <a:latin typeface="Arial"/>
                <a:cs typeface="Arial"/>
              </a:rPr>
              <a:t>towel</a:t>
            </a:r>
            <a:endParaRPr sz="1600">
              <a:latin typeface="Arial"/>
              <a:cs typeface="Arial"/>
            </a:endParaRPr>
          </a:p>
          <a:p>
            <a:pPr marL="299085">
              <a:lnSpc>
                <a:spcPct val="100000"/>
              </a:lnSpc>
              <a:spcBef>
                <a:spcPts val="5"/>
              </a:spcBef>
            </a:pPr>
            <a:r>
              <a:rPr sz="1600" spc="-5" dirty="0">
                <a:solidFill>
                  <a:srgbClr val="1C1C1C"/>
                </a:solidFill>
                <a:latin typeface="Arial"/>
                <a:cs typeface="Arial"/>
              </a:rPr>
              <a:t>rack to ensure a safe and secure installation, preventing the risk of</a:t>
            </a:r>
            <a:r>
              <a:rPr sz="1600" spc="145" dirty="0">
                <a:solidFill>
                  <a:srgbClr val="1C1C1C"/>
                </a:solidFill>
                <a:latin typeface="Arial"/>
                <a:cs typeface="Arial"/>
              </a:rPr>
              <a:t> </a:t>
            </a:r>
            <a:r>
              <a:rPr sz="1600" spc="-5" dirty="0">
                <a:solidFill>
                  <a:srgbClr val="1C1C1C"/>
                </a:solidFill>
                <a:latin typeface="Arial"/>
                <a:cs typeface="Arial"/>
              </a:rPr>
              <a:t>electrocution.</a:t>
            </a:r>
            <a:endParaRPr sz="16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1209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Heating</a:t>
            </a:r>
            <a:r>
              <a:rPr sz="2800" spc="-80" dirty="0">
                <a:solidFill>
                  <a:srgbClr val="343434"/>
                </a:solidFill>
                <a:latin typeface="Arial"/>
                <a:cs typeface="Arial"/>
              </a:rPr>
              <a:t> </a:t>
            </a:r>
            <a:r>
              <a:rPr sz="2800" spc="-35" dirty="0">
                <a:solidFill>
                  <a:srgbClr val="343434"/>
                </a:solidFill>
                <a:latin typeface="Arial"/>
                <a:cs typeface="Arial"/>
              </a:rPr>
              <a:t>Time</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50</a:t>
            </a:fld>
            <a:r>
              <a:rPr spc="-5" dirty="0"/>
              <a:t> </a:t>
            </a:r>
            <a:r>
              <a:rPr dirty="0"/>
              <a:t>of</a:t>
            </a:r>
            <a:r>
              <a:rPr spc="-80" dirty="0"/>
              <a:t> </a:t>
            </a:r>
            <a:r>
              <a:rPr spc="-5" dirty="0"/>
              <a:t>83</a:t>
            </a:r>
          </a:p>
        </p:txBody>
      </p:sp>
      <p:sp>
        <p:nvSpPr>
          <p:cNvPr id="7" name="object 7"/>
          <p:cNvSpPr txBox="1"/>
          <p:nvPr/>
        </p:nvSpPr>
        <p:spPr>
          <a:xfrm>
            <a:off x="459740" y="1476502"/>
            <a:ext cx="8161655" cy="397637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rPr>
              <a:t>The time </a:t>
            </a:r>
            <a:r>
              <a:rPr sz="1600" dirty="0">
                <a:solidFill>
                  <a:srgbClr val="1C1C1C"/>
                </a:solidFill>
                <a:latin typeface="Arial"/>
                <a:cs typeface="Arial"/>
              </a:rPr>
              <a:t>it </a:t>
            </a:r>
            <a:r>
              <a:rPr sz="1600" spc="-5" dirty="0">
                <a:solidFill>
                  <a:srgbClr val="1C1C1C"/>
                </a:solidFill>
                <a:latin typeface="Arial"/>
                <a:cs typeface="Arial"/>
              </a:rPr>
              <a:t>takes for a unit to heat to the desired temperature depends on the</a:t>
            </a:r>
            <a:r>
              <a:rPr sz="1600" spc="240" dirty="0">
                <a:solidFill>
                  <a:srgbClr val="1C1C1C"/>
                </a:solidFill>
                <a:latin typeface="Arial"/>
                <a:cs typeface="Arial"/>
              </a:rPr>
              <a:t> </a:t>
            </a:r>
            <a:r>
              <a:rPr sz="1600" spc="-5" dirty="0">
                <a:solidFill>
                  <a:srgbClr val="1C1C1C"/>
                </a:solidFill>
                <a:latin typeface="Arial"/>
                <a:cs typeface="Arial"/>
              </a:rPr>
              <a:t>internal</a:t>
            </a:r>
            <a:endParaRPr sz="1600">
              <a:latin typeface="Arial"/>
              <a:cs typeface="Arial"/>
            </a:endParaRPr>
          </a:p>
          <a:p>
            <a:pPr marL="12700">
              <a:lnSpc>
                <a:spcPct val="100000"/>
              </a:lnSpc>
            </a:pPr>
            <a:r>
              <a:rPr sz="1600" spc="-5" dirty="0">
                <a:solidFill>
                  <a:srgbClr val="1C1C1C"/>
                </a:solidFill>
                <a:latin typeface="Arial"/>
                <a:cs typeface="Arial"/>
              </a:rPr>
              <a:t>heating</a:t>
            </a:r>
            <a:r>
              <a:rPr sz="1600" spc="-10" dirty="0">
                <a:solidFill>
                  <a:srgbClr val="1C1C1C"/>
                </a:solidFill>
                <a:latin typeface="Arial"/>
                <a:cs typeface="Arial"/>
              </a:rPr>
              <a:t> </a:t>
            </a:r>
            <a:r>
              <a:rPr sz="1600" spc="-5" dirty="0">
                <a:solidFill>
                  <a:srgbClr val="1C1C1C"/>
                </a:solidFill>
                <a:latin typeface="Arial"/>
                <a:cs typeface="Arial"/>
              </a:rPr>
              <a:t>system.</a:t>
            </a:r>
            <a:endParaRPr sz="1600">
              <a:latin typeface="Arial"/>
              <a:cs typeface="Arial"/>
            </a:endParaRPr>
          </a:p>
          <a:p>
            <a:pPr>
              <a:lnSpc>
                <a:spcPct val="100000"/>
              </a:lnSpc>
              <a:spcBef>
                <a:spcPts val="45"/>
              </a:spcBef>
            </a:pPr>
            <a:endParaRPr sz="2300">
              <a:latin typeface="Arial"/>
              <a:cs typeface="Arial"/>
            </a:endParaRPr>
          </a:p>
          <a:p>
            <a:pPr marL="12700" marR="302260">
              <a:lnSpc>
                <a:spcPct val="100000"/>
              </a:lnSpc>
            </a:pPr>
            <a:r>
              <a:rPr sz="1600" spc="-5" dirty="0">
                <a:solidFill>
                  <a:srgbClr val="1C1C1C"/>
                </a:solidFill>
                <a:latin typeface="Arial"/>
                <a:cs typeface="Arial"/>
              </a:rPr>
              <a:t>Some units heat via </a:t>
            </a:r>
            <a:r>
              <a:rPr sz="1600" spc="-10" dirty="0">
                <a:solidFill>
                  <a:srgbClr val="1C1C1C"/>
                </a:solidFill>
                <a:latin typeface="Arial"/>
                <a:cs typeface="Arial"/>
              </a:rPr>
              <a:t>wire </a:t>
            </a:r>
            <a:r>
              <a:rPr sz="1600" spc="-5" dirty="0">
                <a:solidFill>
                  <a:srgbClr val="1C1C1C"/>
                </a:solidFill>
                <a:latin typeface="Arial"/>
                <a:cs typeface="Arial"/>
              </a:rPr>
              <a:t>cables throughout the unit (horizontal and sometimes vertical  bars too) and take only 10–20 minutes to heat up. </a:t>
            </a:r>
            <a:r>
              <a:rPr sz="1600" spc="-20" dirty="0">
                <a:solidFill>
                  <a:srgbClr val="1C1C1C"/>
                </a:solidFill>
                <a:latin typeface="Arial"/>
                <a:cs typeface="Arial"/>
              </a:rPr>
              <a:t>However, </a:t>
            </a:r>
            <a:r>
              <a:rPr sz="1600" spc="-5" dirty="0">
                <a:solidFill>
                  <a:srgbClr val="1C1C1C"/>
                </a:solidFill>
                <a:latin typeface="Arial"/>
                <a:cs typeface="Arial"/>
              </a:rPr>
              <a:t>there are different levels of  quality of heating</a:t>
            </a:r>
            <a:r>
              <a:rPr sz="1600" dirty="0">
                <a:solidFill>
                  <a:srgbClr val="1C1C1C"/>
                </a:solidFill>
                <a:latin typeface="Arial"/>
                <a:cs typeface="Arial"/>
              </a:rPr>
              <a:t> </a:t>
            </a:r>
            <a:r>
              <a:rPr sz="1600" spc="-5" dirty="0">
                <a:solidFill>
                  <a:srgbClr val="1C1C1C"/>
                </a:solidFill>
                <a:latin typeface="Arial"/>
                <a:cs typeface="Arial"/>
              </a:rPr>
              <a:t>cables.</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pPr>
            <a:r>
              <a:rPr sz="1600" spc="-5" dirty="0">
                <a:solidFill>
                  <a:srgbClr val="1C1C1C"/>
                </a:solidFill>
                <a:latin typeface="Arial"/>
                <a:cs typeface="Arial"/>
              </a:rPr>
              <a:t>Another process for heating the units is to use a heating element that heats a glycol-water  mixture (similar to antifreeze) the unit is filled with. This in turn heats up the horizontal and  vertical bars, beginning </a:t>
            </a:r>
            <a:r>
              <a:rPr sz="1600" spc="-10" dirty="0">
                <a:solidFill>
                  <a:srgbClr val="1C1C1C"/>
                </a:solidFill>
                <a:latin typeface="Arial"/>
                <a:cs typeface="Arial"/>
              </a:rPr>
              <a:t>with </a:t>
            </a:r>
            <a:r>
              <a:rPr sz="1600" spc="-5" dirty="0">
                <a:solidFill>
                  <a:srgbClr val="1C1C1C"/>
                </a:solidFill>
                <a:latin typeface="Arial"/>
                <a:cs typeface="Arial"/>
              </a:rPr>
              <a:t>the top bars and working its </a:t>
            </a:r>
            <a:r>
              <a:rPr sz="1600" spc="-10" dirty="0">
                <a:solidFill>
                  <a:srgbClr val="1C1C1C"/>
                </a:solidFill>
                <a:latin typeface="Arial"/>
                <a:cs typeface="Arial"/>
              </a:rPr>
              <a:t>way down. </a:t>
            </a:r>
            <a:r>
              <a:rPr sz="1600" spc="-5" dirty="0">
                <a:solidFill>
                  <a:srgbClr val="1C1C1C"/>
                </a:solidFill>
                <a:latin typeface="Arial"/>
                <a:cs typeface="Arial"/>
              </a:rPr>
              <a:t>Units like this take  between 15 minutes to 1 hour to heat up to their top temperature, depending on the size of  the unit and other</a:t>
            </a:r>
            <a:r>
              <a:rPr sz="1600" spc="20" dirty="0">
                <a:solidFill>
                  <a:srgbClr val="1C1C1C"/>
                </a:solidFill>
                <a:latin typeface="Arial"/>
                <a:cs typeface="Arial"/>
              </a:rPr>
              <a:t> </a:t>
            </a:r>
            <a:r>
              <a:rPr sz="1600" spc="-5" dirty="0">
                <a:solidFill>
                  <a:srgbClr val="1C1C1C"/>
                </a:solidFill>
                <a:latin typeface="Arial"/>
                <a:cs typeface="Arial"/>
              </a:rPr>
              <a:t>parameters.</a:t>
            </a:r>
            <a:endParaRPr sz="1600">
              <a:latin typeface="Arial"/>
              <a:cs typeface="Arial"/>
            </a:endParaRPr>
          </a:p>
          <a:p>
            <a:pPr>
              <a:lnSpc>
                <a:spcPct val="100000"/>
              </a:lnSpc>
              <a:spcBef>
                <a:spcPts val="45"/>
              </a:spcBef>
            </a:pPr>
            <a:endParaRPr sz="2300">
              <a:latin typeface="Arial"/>
              <a:cs typeface="Arial"/>
            </a:endParaRPr>
          </a:p>
          <a:p>
            <a:pPr marL="12700" marR="249554">
              <a:lnSpc>
                <a:spcPct val="100000"/>
              </a:lnSpc>
            </a:pPr>
            <a:r>
              <a:rPr sz="1600" spc="-5" dirty="0">
                <a:solidFill>
                  <a:srgbClr val="1C1C1C"/>
                </a:solidFill>
                <a:latin typeface="Arial"/>
                <a:cs typeface="Arial"/>
              </a:rPr>
              <a:t>External factors such as the temperature of the room, the size of the room, and whether  the unit is placed near a vent </a:t>
            </a:r>
            <a:r>
              <a:rPr sz="1600" spc="-10" dirty="0">
                <a:solidFill>
                  <a:srgbClr val="1C1C1C"/>
                </a:solidFill>
                <a:latin typeface="Arial"/>
                <a:cs typeface="Arial"/>
              </a:rPr>
              <a:t>will </a:t>
            </a:r>
            <a:r>
              <a:rPr sz="1600" spc="-5" dirty="0">
                <a:solidFill>
                  <a:srgbClr val="1C1C1C"/>
                </a:solidFill>
                <a:latin typeface="Arial"/>
                <a:cs typeface="Arial"/>
              </a:rPr>
              <a:t>all have an </a:t>
            </a:r>
            <a:r>
              <a:rPr sz="1600" spc="-10" dirty="0">
                <a:solidFill>
                  <a:srgbClr val="1C1C1C"/>
                </a:solidFill>
                <a:latin typeface="Arial"/>
                <a:cs typeface="Arial"/>
              </a:rPr>
              <a:t>effect </a:t>
            </a:r>
            <a:r>
              <a:rPr sz="1600" spc="-5" dirty="0">
                <a:solidFill>
                  <a:srgbClr val="1C1C1C"/>
                </a:solidFill>
                <a:latin typeface="Arial"/>
                <a:cs typeface="Arial"/>
              </a:rPr>
              <a:t>on the time it takes to heat the</a:t>
            </a:r>
            <a:r>
              <a:rPr sz="1600" spc="265" dirty="0">
                <a:solidFill>
                  <a:srgbClr val="1C1C1C"/>
                </a:solidFill>
                <a:latin typeface="Arial"/>
                <a:cs typeface="Arial"/>
              </a:rPr>
              <a:t> </a:t>
            </a:r>
            <a:r>
              <a:rPr sz="1600" spc="-5" dirty="0">
                <a:solidFill>
                  <a:srgbClr val="1C1C1C"/>
                </a:solidFill>
                <a:latin typeface="Arial"/>
                <a:cs typeface="Arial"/>
              </a:rPr>
              <a:t>towel.</a:t>
            </a:r>
            <a:endParaRPr sz="16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4107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Controlling the</a:t>
            </a:r>
            <a:r>
              <a:rPr sz="2800" spc="-55" dirty="0">
                <a:solidFill>
                  <a:srgbClr val="343434"/>
                </a:solidFill>
                <a:latin typeface="Arial"/>
                <a:cs typeface="Arial"/>
              </a:rPr>
              <a:t> </a:t>
            </a:r>
            <a:r>
              <a:rPr sz="2800" spc="-30" dirty="0">
                <a:solidFill>
                  <a:srgbClr val="343434"/>
                </a:solidFill>
                <a:latin typeface="Arial"/>
                <a:cs typeface="Arial"/>
              </a:rPr>
              <a:t>Temperature</a:t>
            </a:r>
            <a:endParaRPr sz="2800">
              <a:latin typeface="Arial"/>
              <a:cs typeface="Arial"/>
            </a:endParaRPr>
          </a:p>
        </p:txBody>
      </p:sp>
      <p:sp>
        <p:nvSpPr>
          <p:cNvPr id="7" name="object 7"/>
          <p:cNvSpPr txBox="1"/>
          <p:nvPr/>
        </p:nvSpPr>
        <p:spPr>
          <a:xfrm>
            <a:off x="459740" y="1476502"/>
            <a:ext cx="8183245" cy="421703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rPr>
              <a:t>Controlling the temperature largely depends</a:t>
            </a:r>
            <a:r>
              <a:rPr sz="1600" spc="45" dirty="0">
                <a:solidFill>
                  <a:srgbClr val="1C1C1C"/>
                </a:solidFill>
                <a:latin typeface="Arial"/>
                <a:cs typeface="Arial"/>
              </a:rPr>
              <a:t> </a:t>
            </a:r>
            <a:r>
              <a:rPr sz="1600" spc="-5" dirty="0">
                <a:solidFill>
                  <a:srgbClr val="1C1C1C"/>
                </a:solidFill>
                <a:latin typeface="Arial"/>
                <a:cs typeface="Arial"/>
              </a:rPr>
              <a:t>on</a:t>
            </a:r>
            <a:endParaRPr sz="1600">
              <a:latin typeface="Arial"/>
              <a:cs typeface="Arial"/>
            </a:endParaRPr>
          </a:p>
          <a:p>
            <a:pPr marL="12700">
              <a:lnSpc>
                <a:spcPct val="100000"/>
              </a:lnSpc>
            </a:pPr>
            <a:r>
              <a:rPr sz="1600" spc="-5" dirty="0">
                <a:solidFill>
                  <a:srgbClr val="1C1C1C"/>
                </a:solidFill>
                <a:latin typeface="Arial"/>
                <a:cs typeface="Arial"/>
              </a:rPr>
              <a:t>the unit and the </a:t>
            </a:r>
            <a:r>
              <a:rPr sz="1600" spc="-10" dirty="0">
                <a:solidFill>
                  <a:srgbClr val="1C1C1C"/>
                </a:solidFill>
                <a:latin typeface="Arial"/>
                <a:cs typeface="Arial"/>
              </a:rPr>
              <a:t>type </a:t>
            </a:r>
            <a:r>
              <a:rPr sz="1600" spc="-5" dirty="0">
                <a:solidFill>
                  <a:srgbClr val="1C1C1C"/>
                </a:solidFill>
                <a:latin typeface="Arial"/>
                <a:cs typeface="Arial"/>
              </a:rPr>
              <a:t>of heating system it</a:t>
            </a:r>
            <a:r>
              <a:rPr sz="1600" spc="90" dirty="0">
                <a:solidFill>
                  <a:srgbClr val="1C1C1C"/>
                </a:solidFill>
                <a:latin typeface="Arial"/>
                <a:cs typeface="Arial"/>
              </a:rPr>
              <a:t> </a:t>
            </a:r>
            <a:r>
              <a:rPr sz="1600" dirty="0">
                <a:solidFill>
                  <a:srgbClr val="1C1C1C"/>
                </a:solidFill>
                <a:latin typeface="Arial"/>
                <a:cs typeface="Arial"/>
              </a:rPr>
              <a:t>uses.</a:t>
            </a:r>
            <a:endParaRPr sz="1600">
              <a:latin typeface="Arial"/>
              <a:cs typeface="Arial"/>
            </a:endParaRPr>
          </a:p>
          <a:p>
            <a:pPr>
              <a:lnSpc>
                <a:spcPct val="100000"/>
              </a:lnSpc>
              <a:spcBef>
                <a:spcPts val="5"/>
              </a:spcBef>
            </a:pPr>
            <a:endParaRPr sz="2000">
              <a:latin typeface="Arial"/>
              <a:cs typeface="Arial"/>
            </a:endParaRPr>
          </a:p>
          <a:p>
            <a:pPr marL="12700" marR="3837304">
              <a:lnSpc>
                <a:spcPct val="100000"/>
              </a:lnSpc>
            </a:pPr>
            <a:r>
              <a:rPr sz="1600" spc="-5" dirty="0">
                <a:solidFill>
                  <a:srgbClr val="1C1C1C"/>
                </a:solidFill>
                <a:latin typeface="Arial"/>
                <a:cs typeface="Arial"/>
              </a:rPr>
              <a:t>Liquid filled units usually have a preset  temperature range </a:t>
            </a:r>
            <a:r>
              <a:rPr sz="1600" spc="-10" dirty="0">
                <a:solidFill>
                  <a:srgbClr val="1C1C1C"/>
                </a:solidFill>
                <a:latin typeface="Arial"/>
                <a:cs typeface="Arial"/>
              </a:rPr>
              <a:t>with </a:t>
            </a:r>
            <a:r>
              <a:rPr sz="1600" spc="-5" dirty="0">
                <a:solidFill>
                  <a:srgbClr val="1C1C1C"/>
                </a:solidFill>
                <a:latin typeface="Arial"/>
                <a:cs typeface="Arial"/>
              </a:rPr>
              <a:t>a safety temperature  </a:t>
            </a:r>
            <a:r>
              <a:rPr sz="1600" spc="-10" dirty="0">
                <a:solidFill>
                  <a:srgbClr val="1C1C1C"/>
                </a:solidFill>
                <a:latin typeface="Arial"/>
                <a:cs typeface="Arial"/>
              </a:rPr>
              <a:t>cut-off. </a:t>
            </a:r>
            <a:r>
              <a:rPr sz="1600" spc="-5" dirty="0">
                <a:solidFill>
                  <a:srgbClr val="1C1C1C"/>
                </a:solidFill>
                <a:latin typeface="Arial"/>
                <a:cs typeface="Arial"/>
              </a:rPr>
              <a:t>They don't allow for temperature control.  </a:t>
            </a:r>
            <a:r>
              <a:rPr sz="1600" spc="-20" dirty="0">
                <a:solidFill>
                  <a:srgbClr val="1C1C1C"/>
                </a:solidFill>
                <a:latin typeface="Arial"/>
                <a:cs typeface="Arial"/>
              </a:rPr>
              <a:t>Generally, </a:t>
            </a:r>
            <a:r>
              <a:rPr sz="1600" spc="-5" dirty="0">
                <a:solidFill>
                  <a:srgbClr val="1C1C1C"/>
                </a:solidFill>
                <a:latin typeface="Arial"/>
                <a:cs typeface="Arial"/>
              </a:rPr>
              <a:t>they don't operate on 15/30/60-  minute timers as this is insufficient </a:t>
            </a:r>
            <a:r>
              <a:rPr sz="1600" dirty="0">
                <a:solidFill>
                  <a:srgbClr val="1C1C1C"/>
                </a:solidFill>
                <a:latin typeface="Arial"/>
                <a:cs typeface="Arial"/>
              </a:rPr>
              <a:t>heat-up </a:t>
            </a:r>
            <a:r>
              <a:rPr sz="1600" spc="-5" dirty="0">
                <a:solidFill>
                  <a:srgbClr val="1C1C1C"/>
                </a:solidFill>
                <a:latin typeface="Arial"/>
                <a:cs typeface="Arial"/>
              </a:rPr>
              <a:t>time.  Some liquid filled models don't have any  integrated controls, others may but are often  aesthetically unpleasing and/or made of</a:t>
            </a:r>
            <a:r>
              <a:rPr sz="1600" spc="40" dirty="0">
                <a:solidFill>
                  <a:srgbClr val="1C1C1C"/>
                </a:solidFill>
                <a:latin typeface="Arial"/>
                <a:cs typeface="Arial"/>
              </a:rPr>
              <a:t> </a:t>
            </a:r>
            <a:r>
              <a:rPr sz="1600" spc="-5" dirty="0">
                <a:solidFill>
                  <a:srgbClr val="1C1C1C"/>
                </a:solidFill>
                <a:latin typeface="Arial"/>
                <a:cs typeface="Arial"/>
              </a:rPr>
              <a:t>plastic.</a:t>
            </a:r>
            <a:endParaRPr sz="1600">
              <a:latin typeface="Arial"/>
              <a:cs typeface="Arial"/>
            </a:endParaRPr>
          </a:p>
          <a:p>
            <a:pPr>
              <a:lnSpc>
                <a:spcPct val="100000"/>
              </a:lnSpc>
              <a:spcBef>
                <a:spcPts val="5"/>
              </a:spcBef>
            </a:pPr>
            <a:endParaRPr sz="1650">
              <a:latin typeface="Arial"/>
              <a:cs typeface="Arial"/>
            </a:endParaRPr>
          </a:p>
          <a:p>
            <a:pPr marL="12700" marR="5080">
              <a:lnSpc>
                <a:spcPct val="100000"/>
              </a:lnSpc>
            </a:pPr>
            <a:r>
              <a:rPr sz="1600" spc="-5" dirty="0">
                <a:solidFill>
                  <a:srgbClr val="1C1C1C"/>
                </a:solidFill>
                <a:latin typeface="Arial"/>
                <a:cs typeface="Arial"/>
              </a:rPr>
              <a:t>Systems heated </a:t>
            </a:r>
            <a:r>
              <a:rPr sz="1600" spc="-10" dirty="0">
                <a:solidFill>
                  <a:srgbClr val="1C1C1C"/>
                </a:solidFill>
                <a:latin typeface="Arial"/>
                <a:cs typeface="Arial"/>
              </a:rPr>
              <a:t>with </a:t>
            </a:r>
            <a:r>
              <a:rPr sz="1600" spc="-5" dirty="0">
                <a:solidFill>
                  <a:srgbClr val="1C1C1C"/>
                </a:solidFill>
                <a:latin typeface="Arial"/>
                <a:cs typeface="Arial"/>
              </a:rPr>
              <a:t>thick </a:t>
            </a:r>
            <a:r>
              <a:rPr sz="1600" spc="-10" dirty="0">
                <a:solidFill>
                  <a:srgbClr val="1C1C1C"/>
                </a:solidFill>
                <a:latin typeface="Arial"/>
                <a:cs typeface="Arial"/>
              </a:rPr>
              <a:t>wire </a:t>
            </a:r>
            <a:r>
              <a:rPr sz="1600" spc="-5" dirty="0">
                <a:solidFill>
                  <a:srgbClr val="1C1C1C"/>
                </a:solidFill>
                <a:latin typeface="Arial"/>
                <a:cs typeface="Arial"/>
              </a:rPr>
              <a:t>cables heat quickly and may come furnished </a:t>
            </a:r>
            <a:r>
              <a:rPr sz="1600" spc="-10" dirty="0">
                <a:solidFill>
                  <a:srgbClr val="1C1C1C"/>
                </a:solidFill>
                <a:latin typeface="Arial"/>
                <a:cs typeface="Arial"/>
              </a:rPr>
              <a:t>with </a:t>
            </a:r>
            <a:r>
              <a:rPr sz="1600" spc="-5" dirty="0">
                <a:solidFill>
                  <a:srgbClr val="1C1C1C"/>
                </a:solidFill>
                <a:latin typeface="Arial"/>
                <a:cs typeface="Arial"/>
              </a:rPr>
              <a:t>a digital  heat controller </a:t>
            </a:r>
            <a:r>
              <a:rPr sz="1600" spc="-10" dirty="0">
                <a:solidFill>
                  <a:srgbClr val="1C1C1C"/>
                </a:solidFill>
                <a:latin typeface="Arial"/>
                <a:cs typeface="Arial"/>
              </a:rPr>
              <a:t>which </a:t>
            </a:r>
            <a:r>
              <a:rPr sz="1600" spc="-5" dirty="0">
                <a:solidFill>
                  <a:srgbClr val="1C1C1C"/>
                </a:solidFill>
                <a:latin typeface="Arial"/>
                <a:cs typeface="Arial"/>
              </a:rPr>
              <a:t>allows for heat regulation through different temperature settings. An  average temperature range for heated towel racks is between </a:t>
            </a:r>
            <a:r>
              <a:rPr sz="1600" spc="-20" dirty="0">
                <a:solidFill>
                  <a:srgbClr val="1C1C1C"/>
                </a:solidFill>
                <a:latin typeface="Arial"/>
                <a:cs typeface="Arial"/>
              </a:rPr>
              <a:t>131°–167°F, </a:t>
            </a:r>
            <a:r>
              <a:rPr sz="1600" spc="-5" dirty="0">
                <a:solidFill>
                  <a:srgbClr val="1C1C1C"/>
                </a:solidFill>
                <a:latin typeface="Arial"/>
                <a:cs typeface="Arial"/>
              </a:rPr>
              <a:t>depending on  the unit and </a:t>
            </a:r>
            <a:r>
              <a:rPr sz="1600" spc="-10" dirty="0">
                <a:solidFill>
                  <a:srgbClr val="1C1C1C"/>
                </a:solidFill>
                <a:latin typeface="Arial"/>
                <a:cs typeface="Arial"/>
              </a:rPr>
              <a:t>manufacturer. </a:t>
            </a:r>
            <a:r>
              <a:rPr sz="1600" spc="-5" dirty="0">
                <a:solidFill>
                  <a:srgbClr val="1C1C1C"/>
                </a:solidFill>
                <a:latin typeface="Arial"/>
                <a:cs typeface="Arial"/>
              </a:rPr>
              <a:t>At maximum temperatures, heated towel racks </a:t>
            </a:r>
            <a:r>
              <a:rPr sz="1600" spc="-10" dirty="0">
                <a:solidFill>
                  <a:srgbClr val="1C1C1C"/>
                </a:solidFill>
                <a:latin typeface="Arial"/>
                <a:cs typeface="Arial"/>
              </a:rPr>
              <a:t>will </a:t>
            </a:r>
            <a:r>
              <a:rPr sz="1600" spc="-5" dirty="0">
                <a:solidFill>
                  <a:srgbClr val="1C1C1C"/>
                </a:solidFill>
                <a:latin typeface="Arial"/>
                <a:cs typeface="Arial"/>
              </a:rPr>
              <a:t>feel quite hot  to the touch but should not burn the</a:t>
            </a:r>
            <a:r>
              <a:rPr sz="1600" spc="80" dirty="0">
                <a:solidFill>
                  <a:srgbClr val="1C1C1C"/>
                </a:solidFill>
                <a:latin typeface="Arial"/>
                <a:cs typeface="Arial"/>
              </a:rPr>
              <a:t> </a:t>
            </a:r>
            <a:r>
              <a:rPr sz="1600" spc="-5" dirty="0">
                <a:solidFill>
                  <a:srgbClr val="1C1C1C"/>
                </a:solidFill>
                <a:latin typeface="Arial"/>
                <a:cs typeface="Arial"/>
              </a:rPr>
              <a:t>skin.</a:t>
            </a:r>
            <a:endParaRPr sz="1600">
              <a:latin typeface="Arial"/>
              <a:cs typeface="Arial"/>
            </a:endParaRPr>
          </a:p>
        </p:txBody>
      </p:sp>
      <p:sp>
        <p:nvSpPr>
          <p:cNvPr id="8" name="object 8"/>
          <p:cNvSpPr/>
          <p:nvPr/>
        </p:nvSpPr>
        <p:spPr>
          <a:xfrm>
            <a:off x="5251703" y="1447800"/>
            <a:ext cx="3435096" cy="2645664"/>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51</a:t>
            </a:fld>
            <a:r>
              <a:rPr spc="-5" dirty="0"/>
              <a:t> </a:t>
            </a:r>
            <a:r>
              <a:rPr dirty="0"/>
              <a:t>of</a:t>
            </a:r>
            <a:r>
              <a:rPr spc="-80" dirty="0"/>
              <a:t> </a:t>
            </a:r>
            <a:r>
              <a:rPr spc="-5" dirty="0"/>
              <a:t>83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912494"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B</a:t>
            </a:r>
            <a:r>
              <a:rPr sz="2800" spc="-15" dirty="0">
                <a:solidFill>
                  <a:srgbClr val="343434"/>
                </a:solidFill>
                <a:latin typeface="Arial"/>
                <a:cs typeface="Arial"/>
              </a:rPr>
              <a:t>T</a:t>
            </a:r>
            <a:r>
              <a:rPr sz="2800" spc="-5" dirty="0">
                <a:solidFill>
                  <a:srgbClr val="343434"/>
                </a:solidFill>
                <a:latin typeface="Arial"/>
                <a:cs typeface="Arial"/>
              </a:rPr>
              <a:t>Us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52</a:t>
            </a:fld>
            <a:r>
              <a:rPr spc="-5" dirty="0"/>
              <a:t> </a:t>
            </a:r>
            <a:r>
              <a:rPr dirty="0"/>
              <a:t>of</a:t>
            </a:r>
            <a:r>
              <a:rPr spc="-80" dirty="0"/>
              <a:t> </a:t>
            </a:r>
            <a:r>
              <a:rPr spc="-5" dirty="0"/>
              <a:t>83</a:t>
            </a:r>
          </a:p>
        </p:txBody>
      </p:sp>
      <p:sp>
        <p:nvSpPr>
          <p:cNvPr id="7" name="object 7"/>
          <p:cNvSpPr txBox="1"/>
          <p:nvPr/>
        </p:nvSpPr>
        <p:spPr>
          <a:xfrm>
            <a:off x="459740" y="1476502"/>
            <a:ext cx="8194040" cy="476631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A BTU (British thermal unit) is used mainly to measure heat but is also applied to other  forms of </a:t>
            </a:r>
            <a:r>
              <a:rPr sz="1600" spc="-25" dirty="0">
                <a:solidFill>
                  <a:srgbClr val="1C1C1C"/>
                </a:solidFill>
                <a:latin typeface="Arial"/>
                <a:cs typeface="Arial"/>
              </a:rPr>
              <a:t>energy. </a:t>
            </a:r>
            <a:r>
              <a:rPr sz="1600" spc="-5" dirty="0">
                <a:solidFill>
                  <a:srgbClr val="1C1C1C"/>
                </a:solidFill>
                <a:latin typeface="Arial"/>
                <a:cs typeface="Arial"/>
              </a:rPr>
              <a:t>One </a:t>
            </a:r>
            <a:r>
              <a:rPr sz="1600" dirty="0">
                <a:solidFill>
                  <a:srgbClr val="1C1C1C"/>
                </a:solidFill>
                <a:latin typeface="Arial"/>
                <a:cs typeface="Arial"/>
              </a:rPr>
              <a:t>British </a:t>
            </a:r>
            <a:r>
              <a:rPr sz="1600" spc="-5" dirty="0">
                <a:solidFill>
                  <a:srgbClr val="1C1C1C"/>
                </a:solidFill>
                <a:latin typeface="Arial"/>
                <a:cs typeface="Arial"/>
              </a:rPr>
              <a:t>thermal unit </a:t>
            </a:r>
            <a:r>
              <a:rPr sz="1600" dirty="0">
                <a:solidFill>
                  <a:srgbClr val="1C1C1C"/>
                </a:solidFill>
                <a:latin typeface="Arial"/>
                <a:cs typeface="Arial"/>
              </a:rPr>
              <a:t>is </a:t>
            </a:r>
            <a:r>
              <a:rPr sz="1600" spc="-5" dirty="0">
                <a:solidFill>
                  <a:srgbClr val="1C1C1C"/>
                </a:solidFill>
                <a:latin typeface="Arial"/>
                <a:cs typeface="Arial"/>
              </a:rPr>
              <a:t>equal to the amount of heat needed to raise the  temperature of one pound of </a:t>
            </a:r>
            <a:r>
              <a:rPr sz="1600" spc="-10" dirty="0">
                <a:solidFill>
                  <a:srgbClr val="1C1C1C"/>
                </a:solidFill>
                <a:latin typeface="Arial"/>
                <a:cs typeface="Arial"/>
              </a:rPr>
              <a:t>water </a:t>
            </a:r>
            <a:r>
              <a:rPr sz="1600" spc="-5" dirty="0">
                <a:solidFill>
                  <a:srgbClr val="1C1C1C"/>
                </a:solidFill>
                <a:latin typeface="Arial"/>
                <a:cs typeface="Arial"/>
              </a:rPr>
              <a:t>by one degree Fahrenheit, 251.997 calories. The BTU  calculation can be used to </a:t>
            </a:r>
            <a:r>
              <a:rPr sz="1600" spc="-10" dirty="0">
                <a:solidFill>
                  <a:srgbClr val="1C1C1C"/>
                </a:solidFill>
                <a:latin typeface="Arial"/>
                <a:cs typeface="Arial"/>
              </a:rPr>
              <a:t>work </a:t>
            </a:r>
            <a:r>
              <a:rPr sz="1600" spc="-5" dirty="0">
                <a:solidFill>
                  <a:srgbClr val="1C1C1C"/>
                </a:solidFill>
                <a:latin typeface="Arial"/>
                <a:cs typeface="Arial"/>
              </a:rPr>
              <a:t>out the amount of heat needed to heat the room a few  degrees, ensuring the selection of the appropriate heated towel rack for the</a:t>
            </a:r>
            <a:r>
              <a:rPr sz="1600" spc="185" dirty="0">
                <a:solidFill>
                  <a:srgbClr val="1C1C1C"/>
                </a:solidFill>
                <a:latin typeface="Arial"/>
                <a:cs typeface="Arial"/>
              </a:rPr>
              <a:t> </a:t>
            </a:r>
            <a:r>
              <a:rPr sz="1600" spc="-5" dirty="0">
                <a:solidFill>
                  <a:srgbClr val="1C1C1C"/>
                </a:solidFill>
                <a:latin typeface="Arial"/>
                <a:cs typeface="Arial"/>
              </a:rPr>
              <a:t>space.</a:t>
            </a:r>
            <a:endParaRPr sz="1600">
              <a:latin typeface="Arial"/>
              <a:cs typeface="Arial"/>
            </a:endParaRPr>
          </a:p>
          <a:p>
            <a:pPr>
              <a:lnSpc>
                <a:spcPct val="100000"/>
              </a:lnSpc>
              <a:spcBef>
                <a:spcPts val="15"/>
              </a:spcBef>
            </a:pPr>
            <a:endParaRPr sz="1450">
              <a:latin typeface="Arial"/>
              <a:cs typeface="Arial"/>
            </a:endParaRPr>
          </a:p>
          <a:p>
            <a:pPr marL="12700">
              <a:lnSpc>
                <a:spcPct val="100000"/>
              </a:lnSpc>
            </a:pPr>
            <a:r>
              <a:rPr sz="1600" spc="-5" dirty="0">
                <a:solidFill>
                  <a:srgbClr val="1C1C1C"/>
                </a:solidFill>
                <a:latin typeface="Arial"/>
                <a:cs typeface="Arial"/>
              </a:rPr>
              <a:t>1 watt = 3.41</a:t>
            </a:r>
            <a:r>
              <a:rPr sz="1600" spc="35" dirty="0">
                <a:solidFill>
                  <a:srgbClr val="1C1C1C"/>
                </a:solidFill>
                <a:latin typeface="Arial"/>
                <a:cs typeface="Arial"/>
              </a:rPr>
              <a:t> </a:t>
            </a:r>
            <a:r>
              <a:rPr sz="1600" spc="-5" dirty="0">
                <a:solidFill>
                  <a:srgbClr val="1C1C1C"/>
                </a:solidFill>
                <a:latin typeface="Arial"/>
                <a:cs typeface="Arial"/>
              </a:rPr>
              <a:t>BTUs</a:t>
            </a:r>
            <a:endParaRPr sz="1600">
              <a:latin typeface="Arial"/>
              <a:cs typeface="Arial"/>
            </a:endParaRPr>
          </a:p>
          <a:p>
            <a:pPr>
              <a:lnSpc>
                <a:spcPct val="100000"/>
              </a:lnSpc>
              <a:spcBef>
                <a:spcPts val="25"/>
              </a:spcBef>
            </a:pPr>
            <a:endParaRPr sz="1650">
              <a:latin typeface="Arial"/>
              <a:cs typeface="Arial"/>
            </a:endParaRPr>
          </a:p>
          <a:p>
            <a:pPr marL="12700">
              <a:lnSpc>
                <a:spcPct val="100000"/>
              </a:lnSpc>
            </a:pPr>
            <a:r>
              <a:rPr sz="1600" spc="-5" dirty="0">
                <a:solidFill>
                  <a:srgbClr val="1C1C1C"/>
                </a:solidFill>
                <a:latin typeface="Arial"/>
                <a:cs typeface="Arial"/>
              </a:rPr>
              <a:t>The calculation of BTUs is dependent on a variety of</a:t>
            </a:r>
            <a:r>
              <a:rPr sz="1600" spc="45" dirty="0">
                <a:solidFill>
                  <a:srgbClr val="1C1C1C"/>
                </a:solidFill>
                <a:latin typeface="Arial"/>
                <a:cs typeface="Arial"/>
              </a:rPr>
              <a:t> </a:t>
            </a:r>
            <a:r>
              <a:rPr sz="1600" spc="-5" dirty="0">
                <a:solidFill>
                  <a:srgbClr val="1C1C1C"/>
                </a:solidFill>
                <a:latin typeface="Arial"/>
                <a:cs typeface="Arial"/>
              </a:rPr>
              <a:t>factors:</a:t>
            </a:r>
            <a:endParaRPr sz="1600">
              <a:latin typeface="Arial"/>
              <a:cs typeface="Arial"/>
            </a:endParaRPr>
          </a:p>
          <a:p>
            <a:pPr marL="299085" indent="-287020">
              <a:lnSpc>
                <a:spcPct val="100000"/>
              </a:lnSpc>
              <a:spcBef>
                <a:spcPts val="600"/>
              </a:spcBef>
              <a:buChar char="•"/>
              <a:tabLst>
                <a:tab pos="299085" algn="l"/>
                <a:tab pos="299720" algn="l"/>
              </a:tabLst>
            </a:pPr>
            <a:r>
              <a:rPr sz="1600" spc="-5" dirty="0">
                <a:solidFill>
                  <a:srgbClr val="1C1C1C"/>
                </a:solidFill>
                <a:latin typeface="Arial"/>
                <a:cs typeface="Arial"/>
              </a:rPr>
              <a:t>Room dimensions: height, width, length, and window area x</a:t>
            </a:r>
            <a:r>
              <a:rPr sz="1600" spc="65" dirty="0">
                <a:solidFill>
                  <a:srgbClr val="1C1C1C"/>
                </a:solidFill>
                <a:latin typeface="Arial"/>
                <a:cs typeface="Arial"/>
              </a:rPr>
              <a:t> </a:t>
            </a:r>
            <a:r>
              <a:rPr sz="1600" spc="-5" dirty="0">
                <a:solidFill>
                  <a:srgbClr val="1C1C1C"/>
                </a:solidFill>
                <a:latin typeface="Arial"/>
                <a:cs typeface="Arial"/>
              </a:rPr>
              <a:t>2</a:t>
            </a:r>
            <a:endParaRPr sz="1600">
              <a:latin typeface="Arial"/>
              <a:cs typeface="Arial"/>
            </a:endParaRPr>
          </a:p>
          <a:p>
            <a:pPr marL="299085" indent="-287020">
              <a:lnSpc>
                <a:spcPct val="100000"/>
              </a:lnSpc>
              <a:spcBef>
                <a:spcPts val="600"/>
              </a:spcBef>
              <a:buChar char="•"/>
              <a:tabLst>
                <a:tab pos="299085" algn="l"/>
                <a:tab pos="299720" algn="l"/>
              </a:tabLst>
            </a:pPr>
            <a:r>
              <a:rPr sz="1600" spc="-30" dirty="0">
                <a:solidFill>
                  <a:srgbClr val="1C1C1C"/>
                </a:solidFill>
                <a:latin typeface="Arial"/>
                <a:cs typeface="Arial"/>
              </a:rPr>
              <a:t>Type </a:t>
            </a:r>
            <a:r>
              <a:rPr sz="1600" spc="-5" dirty="0">
                <a:solidFill>
                  <a:srgbClr val="1C1C1C"/>
                </a:solidFill>
                <a:latin typeface="Arial"/>
                <a:cs typeface="Arial"/>
              </a:rPr>
              <a:t>of room: living room, bedroom, kitchen, </a:t>
            </a:r>
            <a:r>
              <a:rPr sz="1600" spc="-25" dirty="0">
                <a:solidFill>
                  <a:srgbClr val="1C1C1C"/>
                </a:solidFill>
                <a:latin typeface="Arial"/>
                <a:cs typeface="Arial"/>
              </a:rPr>
              <a:t>hallway,</a:t>
            </a:r>
            <a:r>
              <a:rPr sz="1600" spc="150" dirty="0">
                <a:solidFill>
                  <a:srgbClr val="1C1C1C"/>
                </a:solidFill>
                <a:latin typeface="Arial"/>
                <a:cs typeface="Arial"/>
              </a:rPr>
              <a:t> </a:t>
            </a:r>
            <a:r>
              <a:rPr sz="1600" spc="-5" dirty="0">
                <a:solidFill>
                  <a:srgbClr val="1C1C1C"/>
                </a:solidFill>
                <a:latin typeface="Arial"/>
                <a:cs typeface="Arial"/>
              </a:rPr>
              <a:t>bathroom</a:t>
            </a:r>
            <a:endParaRPr sz="1600">
              <a:latin typeface="Arial"/>
              <a:cs typeface="Arial"/>
            </a:endParaRPr>
          </a:p>
          <a:p>
            <a:pPr marL="299085" marR="383540" indent="-287020">
              <a:lnSpc>
                <a:spcPct val="100000"/>
              </a:lnSpc>
              <a:spcBef>
                <a:spcPts val="600"/>
              </a:spcBef>
              <a:buChar char="•"/>
              <a:tabLst>
                <a:tab pos="299085" algn="l"/>
                <a:tab pos="299720" algn="l"/>
              </a:tabLst>
            </a:pPr>
            <a:r>
              <a:rPr sz="1600" spc="-5" dirty="0">
                <a:solidFill>
                  <a:srgbClr val="1C1C1C"/>
                </a:solidFill>
                <a:latin typeface="Arial"/>
                <a:cs typeface="Arial"/>
              </a:rPr>
              <a:t>What is below the room: heated room, wood </a:t>
            </a:r>
            <a:r>
              <a:rPr sz="1600" spc="-20" dirty="0">
                <a:solidFill>
                  <a:srgbClr val="1C1C1C"/>
                </a:solidFill>
                <a:latin typeface="Arial"/>
                <a:cs typeface="Arial"/>
              </a:rPr>
              <a:t>floor, </a:t>
            </a:r>
            <a:r>
              <a:rPr sz="1600" spc="-5" dirty="0">
                <a:solidFill>
                  <a:srgbClr val="1C1C1C"/>
                </a:solidFill>
                <a:latin typeface="Arial"/>
                <a:cs typeface="Arial"/>
              </a:rPr>
              <a:t>concrete floor; What is above the  room: heated room, space </a:t>
            </a:r>
            <a:r>
              <a:rPr sz="1600" spc="-10" dirty="0">
                <a:solidFill>
                  <a:srgbClr val="1C1C1C"/>
                </a:solidFill>
                <a:latin typeface="Arial"/>
                <a:cs typeface="Arial"/>
              </a:rPr>
              <a:t>with </a:t>
            </a:r>
            <a:r>
              <a:rPr sz="1600" spc="-5" dirty="0">
                <a:solidFill>
                  <a:srgbClr val="1C1C1C"/>
                </a:solidFill>
                <a:latin typeface="Arial"/>
                <a:cs typeface="Arial"/>
              </a:rPr>
              <a:t>no insulation, space </a:t>
            </a:r>
            <a:r>
              <a:rPr sz="1600" spc="-10" dirty="0">
                <a:solidFill>
                  <a:srgbClr val="1C1C1C"/>
                </a:solidFill>
                <a:latin typeface="Arial"/>
                <a:cs typeface="Arial"/>
              </a:rPr>
              <a:t>with </a:t>
            </a:r>
            <a:r>
              <a:rPr sz="1600" spc="-5" dirty="0">
                <a:solidFill>
                  <a:srgbClr val="1C1C1C"/>
                </a:solidFill>
                <a:latin typeface="Arial"/>
                <a:cs typeface="Arial"/>
              </a:rPr>
              <a:t>insulation, flat roof </a:t>
            </a:r>
            <a:r>
              <a:rPr sz="1600" spc="-10" dirty="0">
                <a:solidFill>
                  <a:srgbClr val="1C1C1C"/>
                </a:solidFill>
                <a:latin typeface="Arial"/>
                <a:cs typeface="Arial"/>
              </a:rPr>
              <a:t>with  </a:t>
            </a:r>
            <a:r>
              <a:rPr sz="1600" spc="-5" dirty="0">
                <a:solidFill>
                  <a:srgbClr val="1C1C1C"/>
                </a:solidFill>
                <a:latin typeface="Arial"/>
                <a:cs typeface="Arial"/>
              </a:rPr>
              <a:t>insulation, flat roof </a:t>
            </a:r>
            <a:r>
              <a:rPr sz="1600" spc="-10" dirty="0">
                <a:solidFill>
                  <a:srgbClr val="1C1C1C"/>
                </a:solidFill>
                <a:latin typeface="Arial"/>
                <a:cs typeface="Arial"/>
              </a:rPr>
              <a:t>with </a:t>
            </a:r>
            <a:r>
              <a:rPr sz="1600" spc="-5" dirty="0">
                <a:solidFill>
                  <a:srgbClr val="1C1C1C"/>
                </a:solidFill>
                <a:latin typeface="Arial"/>
                <a:cs typeface="Arial"/>
              </a:rPr>
              <a:t>no</a:t>
            </a:r>
            <a:r>
              <a:rPr sz="1600" spc="30" dirty="0">
                <a:solidFill>
                  <a:srgbClr val="1C1C1C"/>
                </a:solidFill>
                <a:latin typeface="Arial"/>
                <a:cs typeface="Arial"/>
              </a:rPr>
              <a:t> </a:t>
            </a:r>
            <a:r>
              <a:rPr sz="1600" spc="-5" dirty="0">
                <a:solidFill>
                  <a:srgbClr val="1C1C1C"/>
                </a:solidFill>
                <a:latin typeface="Arial"/>
                <a:cs typeface="Arial"/>
              </a:rPr>
              <a:t>insulation</a:t>
            </a:r>
            <a:endParaRPr sz="1600">
              <a:latin typeface="Arial"/>
              <a:cs typeface="Arial"/>
            </a:endParaRPr>
          </a:p>
          <a:p>
            <a:pPr marL="299085" marR="5080" indent="-287020">
              <a:lnSpc>
                <a:spcPct val="100000"/>
              </a:lnSpc>
              <a:spcBef>
                <a:spcPts val="605"/>
              </a:spcBef>
              <a:buChar char="•"/>
              <a:tabLst>
                <a:tab pos="299085" algn="l"/>
                <a:tab pos="299720" algn="l"/>
              </a:tabLst>
            </a:pPr>
            <a:r>
              <a:rPr sz="1600" spc="-30" dirty="0">
                <a:solidFill>
                  <a:srgbClr val="1C1C1C"/>
                </a:solidFill>
                <a:latin typeface="Arial"/>
                <a:cs typeface="Arial"/>
              </a:rPr>
              <a:t>Type </a:t>
            </a:r>
            <a:r>
              <a:rPr sz="1600" spc="-5" dirty="0">
                <a:solidFill>
                  <a:srgbClr val="1C1C1C"/>
                </a:solidFill>
                <a:latin typeface="Arial"/>
                <a:cs typeface="Arial"/>
              </a:rPr>
              <a:t>of outside wall: brick </a:t>
            </a:r>
            <a:r>
              <a:rPr sz="1600" spc="-25" dirty="0">
                <a:solidFill>
                  <a:srgbClr val="1C1C1C"/>
                </a:solidFill>
                <a:latin typeface="Arial"/>
                <a:cs typeface="Arial"/>
              </a:rPr>
              <a:t>cavity, </a:t>
            </a:r>
            <a:r>
              <a:rPr sz="1600" spc="-5" dirty="0">
                <a:solidFill>
                  <a:srgbClr val="1C1C1C"/>
                </a:solidFill>
                <a:latin typeface="Arial"/>
                <a:cs typeface="Arial"/>
              </a:rPr>
              <a:t>insulated brick </a:t>
            </a:r>
            <a:r>
              <a:rPr sz="1600" spc="-25" dirty="0">
                <a:solidFill>
                  <a:srgbClr val="1C1C1C"/>
                </a:solidFill>
                <a:latin typeface="Arial"/>
                <a:cs typeface="Arial"/>
              </a:rPr>
              <a:t>cavity, </a:t>
            </a:r>
            <a:r>
              <a:rPr sz="1600" spc="-5" dirty="0">
                <a:solidFill>
                  <a:srgbClr val="1C1C1C"/>
                </a:solidFill>
                <a:latin typeface="Arial"/>
                <a:cs typeface="Arial"/>
              </a:rPr>
              <a:t>solid brick, </a:t>
            </a:r>
            <a:r>
              <a:rPr sz="1600" spc="-10" dirty="0">
                <a:solidFill>
                  <a:srgbClr val="1C1C1C"/>
                </a:solidFill>
                <a:latin typeface="Arial"/>
                <a:cs typeface="Arial"/>
              </a:rPr>
              <a:t>wood </a:t>
            </a:r>
            <a:r>
              <a:rPr sz="1600" spc="-5" dirty="0">
                <a:solidFill>
                  <a:srgbClr val="1C1C1C"/>
                </a:solidFill>
                <a:latin typeface="Arial"/>
                <a:cs typeface="Arial"/>
              </a:rPr>
              <a:t>frame; Number  of outside walls: none or one, </a:t>
            </a:r>
            <a:r>
              <a:rPr sz="1600" spc="-10" dirty="0">
                <a:solidFill>
                  <a:srgbClr val="1C1C1C"/>
                </a:solidFill>
                <a:latin typeface="Arial"/>
                <a:cs typeface="Arial"/>
              </a:rPr>
              <a:t>two,</a:t>
            </a:r>
            <a:r>
              <a:rPr sz="1600" spc="60" dirty="0">
                <a:solidFill>
                  <a:srgbClr val="1C1C1C"/>
                </a:solidFill>
                <a:latin typeface="Arial"/>
                <a:cs typeface="Arial"/>
              </a:rPr>
              <a:t> </a:t>
            </a:r>
            <a:r>
              <a:rPr sz="1600" spc="-5" dirty="0">
                <a:solidFill>
                  <a:srgbClr val="1C1C1C"/>
                </a:solidFill>
                <a:latin typeface="Arial"/>
                <a:cs typeface="Arial"/>
              </a:rPr>
              <a:t>three</a:t>
            </a:r>
            <a:endParaRPr sz="1600">
              <a:latin typeface="Arial"/>
              <a:cs typeface="Arial"/>
            </a:endParaRPr>
          </a:p>
          <a:p>
            <a:pPr marL="299085" marR="92075" indent="-287020">
              <a:lnSpc>
                <a:spcPct val="100000"/>
              </a:lnSpc>
              <a:spcBef>
                <a:spcPts val="600"/>
              </a:spcBef>
              <a:buChar char="•"/>
              <a:tabLst>
                <a:tab pos="299085" algn="l"/>
                <a:tab pos="299720" algn="l"/>
              </a:tabLst>
            </a:pPr>
            <a:r>
              <a:rPr sz="1600" spc="-30" dirty="0">
                <a:solidFill>
                  <a:srgbClr val="1C1C1C"/>
                </a:solidFill>
                <a:latin typeface="Arial"/>
                <a:cs typeface="Arial"/>
              </a:rPr>
              <a:t>Type </a:t>
            </a:r>
            <a:r>
              <a:rPr sz="1600" spc="-5" dirty="0">
                <a:solidFill>
                  <a:srgbClr val="1C1C1C"/>
                </a:solidFill>
                <a:latin typeface="Arial"/>
                <a:cs typeface="Arial"/>
              </a:rPr>
              <a:t>and size of </a:t>
            </a:r>
            <a:r>
              <a:rPr sz="1600" spc="-10" dirty="0">
                <a:solidFill>
                  <a:srgbClr val="1C1C1C"/>
                </a:solidFill>
                <a:latin typeface="Arial"/>
                <a:cs typeface="Arial"/>
              </a:rPr>
              <a:t>window: </a:t>
            </a:r>
            <a:r>
              <a:rPr sz="1600" spc="-5" dirty="0">
                <a:solidFill>
                  <a:srgbClr val="1C1C1C"/>
                </a:solidFill>
                <a:latin typeface="Arial"/>
                <a:cs typeface="Arial"/>
              </a:rPr>
              <a:t>wood/plastic double glazed, metal single glazed, </a:t>
            </a:r>
            <a:r>
              <a:rPr sz="1600" spc="-10" dirty="0">
                <a:solidFill>
                  <a:srgbClr val="1C1C1C"/>
                </a:solidFill>
                <a:latin typeface="Arial"/>
                <a:cs typeface="Arial"/>
              </a:rPr>
              <a:t>wood </a:t>
            </a:r>
            <a:r>
              <a:rPr sz="1600" spc="-5" dirty="0">
                <a:solidFill>
                  <a:srgbClr val="1C1C1C"/>
                </a:solidFill>
                <a:latin typeface="Arial"/>
                <a:cs typeface="Arial"/>
              </a:rPr>
              <a:t>single  glazed, wood/plastic single</a:t>
            </a:r>
            <a:r>
              <a:rPr sz="1600" spc="-25" dirty="0">
                <a:solidFill>
                  <a:srgbClr val="1C1C1C"/>
                </a:solidFill>
                <a:latin typeface="Arial"/>
                <a:cs typeface="Arial"/>
              </a:rPr>
              <a:t> </a:t>
            </a:r>
            <a:r>
              <a:rPr sz="1600" spc="-5" dirty="0">
                <a:solidFill>
                  <a:srgbClr val="1C1C1C"/>
                </a:solidFill>
                <a:latin typeface="Arial"/>
                <a:cs typeface="Arial"/>
              </a:rPr>
              <a:t>glazed</a:t>
            </a:r>
            <a:endParaRPr sz="1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846070" y="565149"/>
            <a:ext cx="3376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REVIEW</a:t>
            </a:r>
            <a:r>
              <a:rPr sz="2800" spc="-65" dirty="0">
                <a:solidFill>
                  <a:srgbClr val="F1F1F1"/>
                </a:solidFill>
                <a:latin typeface="Arial"/>
                <a:cs typeface="Arial"/>
              </a:rPr>
              <a:t> </a:t>
            </a:r>
            <a:r>
              <a:rPr sz="2800" spc="-10" dirty="0">
                <a:solidFill>
                  <a:srgbClr val="F1F1F1"/>
                </a:solidFill>
                <a:latin typeface="Arial"/>
                <a:cs typeface="Arial"/>
              </a:rPr>
              <a:t>QUESTION</a:t>
            </a:r>
            <a:endParaRPr sz="2800">
              <a:latin typeface="Arial"/>
              <a:cs typeface="Arial"/>
            </a:endParaRPr>
          </a:p>
        </p:txBody>
      </p:sp>
      <p:sp>
        <p:nvSpPr>
          <p:cNvPr id="10" name="object 10"/>
          <p:cNvSpPr txBox="1"/>
          <p:nvPr/>
        </p:nvSpPr>
        <p:spPr>
          <a:xfrm>
            <a:off x="459740" y="3549777"/>
            <a:ext cx="252476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F1F1F1"/>
                </a:solidFill>
                <a:latin typeface="Arial"/>
                <a:cs typeface="Arial"/>
              </a:rPr>
              <a:t>List some of the factors that  </a:t>
            </a:r>
            <a:r>
              <a:rPr sz="1600" spc="-10" dirty="0">
                <a:solidFill>
                  <a:srgbClr val="F1F1F1"/>
                </a:solidFill>
                <a:latin typeface="Arial"/>
                <a:cs typeface="Arial"/>
              </a:rPr>
              <a:t>affect </a:t>
            </a:r>
            <a:r>
              <a:rPr sz="1600" spc="-5" dirty="0">
                <a:solidFill>
                  <a:srgbClr val="F1F1F1"/>
                </a:solidFill>
                <a:latin typeface="Arial"/>
                <a:cs typeface="Arial"/>
              </a:rPr>
              <a:t>BTU</a:t>
            </a:r>
            <a:r>
              <a:rPr sz="1600" spc="10" dirty="0">
                <a:solidFill>
                  <a:srgbClr val="F1F1F1"/>
                </a:solidFill>
                <a:latin typeface="Arial"/>
                <a:cs typeface="Arial"/>
              </a:rPr>
              <a:t> </a:t>
            </a:r>
            <a:r>
              <a:rPr sz="1600" spc="-5" dirty="0">
                <a:solidFill>
                  <a:srgbClr val="F1F1F1"/>
                </a:solidFill>
                <a:latin typeface="Arial"/>
                <a:cs typeface="Arial"/>
              </a:rPr>
              <a:t>calculations.</a:t>
            </a:r>
            <a:endParaRPr sz="1600">
              <a:latin typeface="Arial"/>
              <a:cs typeface="Arial"/>
            </a:endParaRPr>
          </a:p>
        </p:txBody>
      </p:sp>
      <p:sp>
        <p:nvSpPr>
          <p:cNvPr id="11" name="object 11"/>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2" name="object 12"/>
          <p:cNvSpPr/>
          <p:nvPr/>
        </p:nvSpPr>
        <p:spPr>
          <a:xfrm>
            <a:off x="3557015" y="1892807"/>
            <a:ext cx="5120640" cy="384047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552444" y="1888235"/>
            <a:ext cx="5130165" cy="3850004"/>
          </a:xfrm>
          <a:custGeom>
            <a:avLst/>
            <a:gdLst/>
            <a:ahLst/>
            <a:cxnLst/>
            <a:rect l="l" t="t" r="r" b="b"/>
            <a:pathLst>
              <a:path w="5130165" h="3850004">
                <a:moveTo>
                  <a:pt x="0" y="3849624"/>
                </a:moveTo>
                <a:lnTo>
                  <a:pt x="5129784" y="3849624"/>
                </a:lnTo>
                <a:lnTo>
                  <a:pt x="5129784" y="0"/>
                </a:lnTo>
                <a:lnTo>
                  <a:pt x="0" y="0"/>
                </a:lnTo>
                <a:lnTo>
                  <a:pt x="0" y="3849624"/>
                </a:lnTo>
                <a:close/>
              </a:path>
            </a:pathLst>
          </a:custGeom>
          <a:ln w="9144">
            <a:solidFill>
              <a:srgbClr val="404040"/>
            </a:solidFill>
          </a:ln>
        </p:spPr>
        <p:txBody>
          <a:bodyPr wrap="square" lIns="0" tIns="0" rIns="0" bIns="0" rtlCol="0"/>
          <a:lstStyle/>
          <a:p>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53</a:t>
            </a:fld>
            <a:r>
              <a:rPr spc="-5" dirty="0"/>
              <a:t> </a:t>
            </a:r>
            <a:r>
              <a:rPr dirty="0"/>
              <a:t>of</a:t>
            </a:r>
            <a:r>
              <a:rPr spc="-80" dirty="0"/>
              <a:t> </a:t>
            </a:r>
            <a:r>
              <a:rPr spc="-5" dirty="0"/>
              <a:t>83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57015" y="1892807"/>
            <a:ext cx="5120640" cy="384047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552444" y="1888235"/>
            <a:ext cx="5130165" cy="3850004"/>
          </a:xfrm>
          <a:custGeom>
            <a:avLst/>
            <a:gdLst/>
            <a:ahLst/>
            <a:cxnLst/>
            <a:rect l="l" t="t" r="r" b="b"/>
            <a:pathLst>
              <a:path w="5130165" h="3850004">
                <a:moveTo>
                  <a:pt x="0" y="3849624"/>
                </a:moveTo>
                <a:lnTo>
                  <a:pt x="5129784" y="3849624"/>
                </a:lnTo>
                <a:lnTo>
                  <a:pt x="5129784" y="0"/>
                </a:lnTo>
                <a:lnTo>
                  <a:pt x="0" y="0"/>
                </a:lnTo>
                <a:lnTo>
                  <a:pt x="0" y="3849624"/>
                </a:lnTo>
                <a:close/>
              </a:path>
            </a:pathLst>
          </a:custGeom>
          <a:ln w="9144">
            <a:solidFill>
              <a:srgbClr val="404040"/>
            </a:solidFill>
          </a:ln>
        </p:spPr>
        <p:txBody>
          <a:bodyPr wrap="square" lIns="0" tIns="0" rIns="0" bIns="0" rtlCol="0"/>
          <a:lstStyle/>
          <a:p>
            <a:endParaRPr/>
          </a:p>
        </p:txBody>
      </p:sp>
      <p:sp>
        <p:nvSpPr>
          <p:cNvPr id="11" name="object 11"/>
          <p:cNvSpPr txBox="1"/>
          <p:nvPr/>
        </p:nvSpPr>
        <p:spPr>
          <a:xfrm>
            <a:off x="3743705" y="565149"/>
            <a:ext cx="15830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AN</a:t>
            </a:r>
            <a:r>
              <a:rPr sz="2800" spc="-20" dirty="0">
                <a:solidFill>
                  <a:srgbClr val="F1F1F1"/>
                </a:solidFill>
                <a:latin typeface="Arial"/>
                <a:cs typeface="Arial"/>
              </a:rPr>
              <a:t>S</a:t>
            </a:r>
            <a:r>
              <a:rPr sz="2800" spc="-5" dirty="0">
                <a:solidFill>
                  <a:srgbClr val="F1F1F1"/>
                </a:solidFill>
                <a:latin typeface="Arial"/>
                <a:cs typeface="Arial"/>
              </a:rPr>
              <a:t>WER</a:t>
            </a:r>
            <a:endParaRPr sz="2800">
              <a:latin typeface="Arial"/>
              <a:cs typeface="Arial"/>
            </a:endParaRPr>
          </a:p>
        </p:txBody>
      </p:sp>
      <p:sp>
        <p:nvSpPr>
          <p:cNvPr id="12" name="object 12"/>
          <p:cNvSpPr txBox="1"/>
          <p:nvPr/>
        </p:nvSpPr>
        <p:spPr>
          <a:xfrm>
            <a:off x="459740" y="2893021"/>
            <a:ext cx="2522220" cy="1782445"/>
          </a:xfrm>
          <a:prstGeom prst="rect">
            <a:avLst/>
          </a:prstGeom>
        </p:spPr>
        <p:txBody>
          <a:bodyPr vert="horz" wrap="square" lIns="0" tIns="62229" rIns="0" bIns="0" rtlCol="0">
            <a:spAutoFit/>
          </a:bodyPr>
          <a:lstStyle/>
          <a:p>
            <a:pPr marL="299085" indent="-287020">
              <a:lnSpc>
                <a:spcPct val="100000"/>
              </a:lnSpc>
              <a:spcBef>
                <a:spcPts val="489"/>
              </a:spcBef>
              <a:buFont typeface="Wingdings"/>
              <a:buChar char=""/>
              <a:tabLst>
                <a:tab pos="299720" algn="l"/>
              </a:tabLst>
            </a:pPr>
            <a:r>
              <a:rPr sz="1600" spc="-5" dirty="0">
                <a:solidFill>
                  <a:srgbClr val="F1F1F1"/>
                </a:solidFill>
                <a:latin typeface="Arial"/>
                <a:cs typeface="Arial"/>
              </a:rPr>
              <a:t>Room</a:t>
            </a:r>
            <a:r>
              <a:rPr sz="1600" dirty="0">
                <a:solidFill>
                  <a:srgbClr val="F1F1F1"/>
                </a:solidFill>
                <a:latin typeface="Arial"/>
                <a:cs typeface="Arial"/>
              </a:rPr>
              <a:t> </a:t>
            </a:r>
            <a:r>
              <a:rPr sz="1600" spc="-5" dirty="0">
                <a:solidFill>
                  <a:srgbClr val="F1F1F1"/>
                </a:solidFill>
                <a:latin typeface="Arial"/>
                <a:cs typeface="Arial"/>
              </a:rPr>
              <a:t>dimensions</a:t>
            </a:r>
            <a:endParaRPr sz="1600">
              <a:latin typeface="Arial"/>
              <a:cs typeface="Arial"/>
            </a:endParaRPr>
          </a:p>
          <a:p>
            <a:pPr marL="299085" indent="-287020">
              <a:lnSpc>
                <a:spcPct val="100000"/>
              </a:lnSpc>
              <a:spcBef>
                <a:spcPts val="385"/>
              </a:spcBef>
              <a:buFont typeface="Wingdings"/>
              <a:buChar char=""/>
              <a:tabLst>
                <a:tab pos="299720" algn="l"/>
              </a:tabLst>
            </a:pPr>
            <a:r>
              <a:rPr sz="1600" spc="-30" dirty="0">
                <a:solidFill>
                  <a:srgbClr val="F1F1F1"/>
                </a:solidFill>
                <a:latin typeface="Arial"/>
                <a:cs typeface="Arial"/>
              </a:rPr>
              <a:t>Type </a:t>
            </a:r>
            <a:r>
              <a:rPr sz="1600" spc="-5" dirty="0">
                <a:solidFill>
                  <a:srgbClr val="F1F1F1"/>
                </a:solidFill>
                <a:latin typeface="Arial"/>
                <a:cs typeface="Arial"/>
              </a:rPr>
              <a:t>of</a:t>
            </a:r>
            <a:r>
              <a:rPr sz="1600" spc="50" dirty="0">
                <a:solidFill>
                  <a:srgbClr val="F1F1F1"/>
                </a:solidFill>
                <a:latin typeface="Arial"/>
                <a:cs typeface="Arial"/>
              </a:rPr>
              <a:t> </a:t>
            </a:r>
            <a:r>
              <a:rPr sz="1600" spc="-5" dirty="0">
                <a:solidFill>
                  <a:srgbClr val="F1F1F1"/>
                </a:solidFill>
                <a:latin typeface="Arial"/>
                <a:cs typeface="Arial"/>
              </a:rPr>
              <a:t>room</a:t>
            </a:r>
            <a:endParaRPr sz="1600">
              <a:latin typeface="Arial"/>
              <a:cs typeface="Arial"/>
            </a:endParaRPr>
          </a:p>
          <a:p>
            <a:pPr marL="299085" indent="-287020">
              <a:lnSpc>
                <a:spcPct val="100000"/>
              </a:lnSpc>
              <a:spcBef>
                <a:spcPts val="384"/>
              </a:spcBef>
              <a:buFont typeface="Wingdings"/>
              <a:buChar char=""/>
              <a:tabLst>
                <a:tab pos="299720" algn="l"/>
              </a:tabLst>
            </a:pPr>
            <a:r>
              <a:rPr sz="1600" spc="-5" dirty="0">
                <a:solidFill>
                  <a:srgbClr val="F1F1F1"/>
                </a:solidFill>
                <a:latin typeface="Arial"/>
                <a:cs typeface="Arial"/>
              </a:rPr>
              <a:t>What is below the</a:t>
            </a:r>
            <a:r>
              <a:rPr sz="1600" spc="-30" dirty="0">
                <a:solidFill>
                  <a:srgbClr val="F1F1F1"/>
                </a:solidFill>
                <a:latin typeface="Arial"/>
                <a:cs typeface="Arial"/>
              </a:rPr>
              <a:t> </a:t>
            </a:r>
            <a:r>
              <a:rPr sz="1600" spc="-5" dirty="0">
                <a:solidFill>
                  <a:srgbClr val="F1F1F1"/>
                </a:solidFill>
                <a:latin typeface="Arial"/>
                <a:cs typeface="Arial"/>
              </a:rPr>
              <a:t>room</a:t>
            </a:r>
            <a:endParaRPr sz="1600">
              <a:latin typeface="Arial"/>
              <a:cs typeface="Arial"/>
            </a:endParaRPr>
          </a:p>
          <a:p>
            <a:pPr marL="299085" indent="-287020">
              <a:lnSpc>
                <a:spcPct val="100000"/>
              </a:lnSpc>
              <a:spcBef>
                <a:spcPts val="380"/>
              </a:spcBef>
              <a:buFont typeface="Wingdings"/>
              <a:buChar char=""/>
              <a:tabLst>
                <a:tab pos="299720" algn="l"/>
              </a:tabLst>
            </a:pPr>
            <a:r>
              <a:rPr sz="1600" spc="-5" dirty="0">
                <a:solidFill>
                  <a:srgbClr val="F1F1F1"/>
                </a:solidFill>
                <a:latin typeface="Arial"/>
                <a:cs typeface="Arial"/>
              </a:rPr>
              <a:t>What is above the</a:t>
            </a:r>
            <a:r>
              <a:rPr sz="1600" spc="-25" dirty="0">
                <a:solidFill>
                  <a:srgbClr val="F1F1F1"/>
                </a:solidFill>
                <a:latin typeface="Arial"/>
                <a:cs typeface="Arial"/>
              </a:rPr>
              <a:t> </a:t>
            </a:r>
            <a:r>
              <a:rPr sz="1600" spc="-5" dirty="0">
                <a:solidFill>
                  <a:srgbClr val="F1F1F1"/>
                </a:solidFill>
                <a:latin typeface="Arial"/>
                <a:cs typeface="Arial"/>
              </a:rPr>
              <a:t>room</a:t>
            </a:r>
            <a:endParaRPr sz="1600">
              <a:latin typeface="Arial"/>
              <a:cs typeface="Arial"/>
            </a:endParaRPr>
          </a:p>
          <a:p>
            <a:pPr marL="299085" indent="-287020">
              <a:lnSpc>
                <a:spcPct val="100000"/>
              </a:lnSpc>
              <a:spcBef>
                <a:spcPts val="385"/>
              </a:spcBef>
              <a:buFont typeface="Wingdings"/>
              <a:buChar char=""/>
              <a:tabLst>
                <a:tab pos="299720" algn="l"/>
              </a:tabLst>
            </a:pPr>
            <a:r>
              <a:rPr sz="1600" spc="-30" dirty="0">
                <a:solidFill>
                  <a:srgbClr val="F1F1F1"/>
                </a:solidFill>
                <a:latin typeface="Arial"/>
                <a:cs typeface="Arial"/>
              </a:rPr>
              <a:t>Type </a:t>
            </a:r>
            <a:r>
              <a:rPr sz="1600" spc="-5" dirty="0">
                <a:solidFill>
                  <a:srgbClr val="F1F1F1"/>
                </a:solidFill>
                <a:latin typeface="Arial"/>
                <a:cs typeface="Arial"/>
              </a:rPr>
              <a:t>of outside</a:t>
            </a:r>
            <a:r>
              <a:rPr sz="1600" spc="45" dirty="0">
                <a:solidFill>
                  <a:srgbClr val="F1F1F1"/>
                </a:solidFill>
                <a:latin typeface="Arial"/>
                <a:cs typeface="Arial"/>
              </a:rPr>
              <a:t> </a:t>
            </a:r>
            <a:r>
              <a:rPr sz="1600" spc="-10" dirty="0">
                <a:solidFill>
                  <a:srgbClr val="F1F1F1"/>
                </a:solidFill>
                <a:latin typeface="Arial"/>
                <a:cs typeface="Arial"/>
              </a:rPr>
              <a:t>wall</a:t>
            </a:r>
            <a:endParaRPr sz="1600">
              <a:latin typeface="Arial"/>
              <a:cs typeface="Arial"/>
            </a:endParaRPr>
          </a:p>
          <a:p>
            <a:pPr marL="299085" indent="-287020">
              <a:lnSpc>
                <a:spcPct val="100000"/>
              </a:lnSpc>
              <a:spcBef>
                <a:spcPts val="390"/>
              </a:spcBef>
              <a:buFont typeface="Wingdings"/>
              <a:buChar char=""/>
              <a:tabLst>
                <a:tab pos="299720" algn="l"/>
              </a:tabLst>
            </a:pPr>
            <a:r>
              <a:rPr sz="1600" spc="-30" dirty="0">
                <a:solidFill>
                  <a:srgbClr val="F1F1F1"/>
                </a:solidFill>
                <a:latin typeface="Arial"/>
                <a:cs typeface="Arial"/>
              </a:rPr>
              <a:t>Type </a:t>
            </a:r>
            <a:r>
              <a:rPr sz="1600" spc="-5" dirty="0">
                <a:solidFill>
                  <a:srgbClr val="F1F1F1"/>
                </a:solidFill>
                <a:latin typeface="Arial"/>
                <a:cs typeface="Arial"/>
              </a:rPr>
              <a:t>and size of</a:t>
            </a:r>
            <a:r>
              <a:rPr sz="1600" spc="-15" dirty="0">
                <a:solidFill>
                  <a:srgbClr val="F1F1F1"/>
                </a:solidFill>
                <a:latin typeface="Arial"/>
                <a:cs typeface="Arial"/>
              </a:rPr>
              <a:t> </a:t>
            </a:r>
            <a:r>
              <a:rPr sz="1600" spc="-5" dirty="0">
                <a:solidFill>
                  <a:srgbClr val="F1F1F1"/>
                </a:solidFill>
                <a:latin typeface="Arial"/>
                <a:cs typeface="Arial"/>
              </a:rPr>
              <a:t>window</a:t>
            </a:r>
            <a:endParaRPr sz="1600">
              <a:latin typeface="Arial"/>
              <a:cs typeface="Arial"/>
            </a:endParaRPr>
          </a:p>
        </p:txBody>
      </p:sp>
      <p:sp>
        <p:nvSpPr>
          <p:cNvPr id="13" name="object 13"/>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54</a:t>
            </a:fld>
            <a:r>
              <a:rPr spc="-5" dirty="0"/>
              <a:t> </a:t>
            </a:r>
            <a:r>
              <a:rPr dirty="0"/>
              <a:t>of</a:t>
            </a:r>
            <a:r>
              <a:rPr spc="-80" dirty="0"/>
              <a:t> </a:t>
            </a:r>
            <a:r>
              <a:rPr spc="-5" dirty="0"/>
              <a:t>83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3400"/>
            <a:ext cx="9143999" cy="494538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185922" y="5665419"/>
            <a:ext cx="26943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Safety</a:t>
            </a:r>
            <a:r>
              <a:rPr sz="2800" spc="-70" dirty="0">
                <a:solidFill>
                  <a:srgbClr val="343434"/>
                </a:solidFill>
                <a:latin typeface="Arial"/>
                <a:cs typeface="Arial"/>
              </a:rPr>
              <a:t> </a:t>
            </a:r>
            <a:r>
              <a:rPr sz="2800" dirty="0">
                <a:solidFill>
                  <a:srgbClr val="343434"/>
                </a:solidFill>
                <a:latin typeface="Arial"/>
                <a:cs typeface="Arial"/>
              </a:rPr>
              <a:t>Measures</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55</a:t>
            </a:fld>
            <a:r>
              <a:rPr spc="-5" dirty="0"/>
              <a:t> </a:t>
            </a:r>
            <a:r>
              <a:rPr dirty="0"/>
              <a:t>of</a:t>
            </a:r>
            <a:r>
              <a:rPr spc="-80" dirty="0"/>
              <a:t> </a:t>
            </a:r>
            <a:r>
              <a:rPr spc="-5" dirty="0"/>
              <a:t>83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7739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Energy Consumption and</a:t>
            </a:r>
            <a:r>
              <a:rPr sz="2800" spc="25" dirty="0">
                <a:solidFill>
                  <a:srgbClr val="343434"/>
                </a:solidFill>
                <a:latin typeface="Arial"/>
                <a:cs typeface="Arial"/>
              </a:rPr>
              <a:t> </a:t>
            </a:r>
            <a:r>
              <a:rPr sz="2800" spc="-5" dirty="0">
                <a:solidFill>
                  <a:srgbClr val="343434"/>
                </a:solidFill>
                <a:latin typeface="Arial"/>
                <a:cs typeface="Arial"/>
              </a:rPr>
              <a:t>Use</a:t>
            </a:r>
            <a:endParaRPr sz="2800">
              <a:latin typeface="Arial"/>
              <a:cs typeface="Arial"/>
            </a:endParaRPr>
          </a:p>
        </p:txBody>
      </p:sp>
      <p:sp>
        <p:nvSpPr>
          <p:cNvPr id="7" name="object 7"/>
          <p:cNvSpPr txBox="1"/>
          <p:nvPr/>
        </p:nvSpPr>
        <p:spPr>
          <a:xfrm>
            <a:off x="4971669" y="1476502"/>
            <a:ext cx="3599179" cy="392747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Some </a:t>
            </a:r>
            <a:r>
              <a:rPr sz="1600" spc="-10" dirty="0">
                <a:solidFill>
                  <a:srgbClr val="1C1C1C"/>
                </a:solidFill>
                <a:latin typeface="Arial"/>
                <a:cs typeface="Arial"/>
              </a:rPr>
              <a:t>types </a:t>
            </a:r>
            <a:r>
              <a:rPr sz="1600" spc="-5" dirty="0">
                <a:solidFill>
                  <a:srgbClr val="1C1C1C"/>
                </a:solidFill>
                <a:latin typeface="Arial"/>
                <a:cs typeface="Arial"/>
              </a:rPr>
              <a:t>of units (e.g., units that  contain a heating element that heats a  glycol-water mixture) have a built-in  thermostat and internal thermal cut-out  for optimal energy consumption and  </a:t>
            </a:r>
            <a:r>
              <a:rPr sz="1600" spc="-25" dirty="0">
                <a:solidFill>
                  <a:srgbClr val="1C1C1C"/>
                </a:solidFill>
                <a:latin typeface="Arial"/>
                <a:cs typeface="Arial"/>
              </a:rPr>
              <a:t>safety. </a:t>
            </a:r>
            <a:r>
              <a:rPr sz="1600" spc="-5" dirty="0">
                <a:solidFill>
                  <a:srgbClr val="1C1C1C"/>
                </a:solidFill>
                <a:latin typeface="Arial"/>
                <a:cs typeface="Arial"/>
              </a:rPr>
              <a:t>Once the unit reaches the ideal  operating temperature, it then cycles  itself to maintain this temperature. This  allows it to be left on </a:t>
            </a:r>
            <a:r>
              <a:rPr sz="1600" spc="-15" dirty="0">
                <a:solidFill>
                  <a:srgbClr val="1C1C1C"/>
                </a:solidFill>
                <a:latin typeface="Arial"/>
                <a:cs typeface="Arial"/>
              </a:rPr>
              <a:t>continuously, </a:t>
            </a:r>
            <a:r>
              <a:rPr sz="1600" spc="-5" dirty="0">
                <a:solidFill>
                  <a:srgbClr val="1C1C1C"/>
                </a:solidFill>
                <a:latin typeface="Arial"/>
                <a:cs typeface="Arial"/>
              </a:rPr>
              <a:t>only  drawing </a:t>
            </a:r>
            <a:r>
              <a:rPr sz="1600" spc="-10" dirty="0">
                <a:solidFill>
                  <a:srgbClr val="1C1C1C"/>
                </a:solidFill>
                <a:latin typeface="Arial"/>
                <a:cs typeface="Arial"/>
              </a:rPr>
              <a:t>power </a:t>
            </a:r>
            <a:r>
              <a:rPr sz="1600" spc="-5" dirty="0">
                <a:solidFill>
                  <a:srgbClr val="1C1C1C"/>
                </a:solidFill>
                <a:latin typeface="Arial"/>
                <a:cs typeface="Arial"/>
              </a:rPr>
              <a:t>to maintain the ideal  temperature range. If for any reason a  unit overheats, the safety cut-out switch  </a:t>
            </a:r>
            <a:r>
              <a:rPr sz="1600" spc="-10" dirty="0">
                <a:solidFill>
                  <a:srgbClr val="1C1C1C"/>
                </a:solidFill>
                <a:latin typeface="Arial"/>
                <a:cs typeface="Arial"/>
              </a:rPr>
              <a:t>will </a:t>
            </a:r>
            <a:r>
              <a:rPr sz="1600" spc="-5" dirty="0">
                <a:solidFill>
                  <a:srgbClr val="1C1C1C"/>
                </a:solidFill>
                <a:latin typeface="Arial"/>
                <a:cs typeface="Arial"/>
              </a:rPr>
              <a:t>shut the unit </a:t>
            </a:r>
            <a:r>
              <a:rPr sz="1600" spc="-10" dirty="0">
                <a:solidFill>
                  <a:srgbClr val="1C1C1C"/>
                </a:solidFill>
                <a:latin typeface="Arial"/>
                <a:cs typeface="Arial"/>
              </a:rPr>
              <a:t>off. </a:t>
            </a:r>
            <a:r>
              <a:rPr sz="1600" spc="-5" dirty="0">
                <a:solidFill>
                  <a:srgbClr val="1C1C1C"/>
                </a:solidFill>
                <a:latin typeface="Arial"/>
                <a:cs typeface="Arial"/>
              </a:rPr>
              <a:t>A switch should be  installed so the unit can be switched </a:t>
            </a:r>
            <a:r>
              <a:rPr sz="1600" spc="-10" dirty="0">
                <a:solidFill>
                  <a:srgbClr val="1C1C1C"/>
                </a:solidFill>
                <a:latin typeface="Arial"/>
                <a:cs typeface="Arial"/>
              </a:rPr>
              <a:t>off  when </a:t>
            </a:r>
            <a:r>
              <a:rPr sz="1600" spc="-5" dirty="0">
                <a:solidFill>
                  <a:srgbClr val="1C1C1C"/>
                </a:solidFill>
                <a:latin typeface="Arial"/>
                <a:cs typeface="Arial"/>
              </a:rPr>
              <a:t>not in use—while on vacation, for  example.</a:t>
            </a:r>
            <a:endParaRPr sz="1600">
              <a:latin typeface="Arial"/>
              <a:cs typeface="Arial"/>
            </a:endParaRPr>
          </a:p>
        </p:txBody>
      </p:sp>
      <p:sp>
        <p:nvSpPr>
          <p:cNvPr id="8" name="object 8"/>
          <p:cNvSpPr/>
          <p:nvPr/>
        </p:nvSpPr>
        <p:spPr>
          <a:xfrm>
            <a:off x="457200" y="1447800"/>
            <a:ext cx="411480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56</a:t>
            </a:fld>
            <a:r>
              <a:rPr spc="-5" dirty="0"/>
              <a:t> </a:t>
            </a:r>
            <a:r>
              <a:rPr dirty="0"/>
              <a:t>of</a:t>
            </a:r>
            <a:r>
              <a:rPr spc="-80" dirty="0"/>
              <a:t> </a:t>
            </a:r>
            <a:r>
              <a:rPr spc="-5" dirty="0"/>
              <a:t>83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54215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343434"/>
                </a:solidFill>
                <a:latin typeface="Arial"/>
                <a:cs typeface="Arial"/>
              </a:rPr>
              <a:t>Water </a:t>
            </a:r>
            <a:r>
              <a:rPr sz="2800" spc="-5" dirty="0">
                <a:solidFill>
                  <a:srgbClr val="343434"/>
                </a:solidFill>
                <a:latin typeface="Arial"/>
                <a:cs typeface="Arial"/>
              </a:rPr>
              <a:t>Conservation</a:t>
            </a:r>
            <a:r>
              <a:rPr sz="2800" spc="40" dirty="0">
                <a:solidFill>
                  <a:srgbClr val="343434"/>
                </a:solidFill>
                <a:latin typeface="Arial"/>
                <a:cs typeface="Arial"/>
              </a:rPr>
              <a:t> </a:t>
            </a:r>
            <a:r>
              <a:rPr sz="2800" spc="-5" dirty="0">
                <a:solidFill>
                  <a:srgbClr val="343434"/>
                </a:solidFill>
                <a:latin typeface="Arial"/>
                <a:cs typeface="Arial"/>
              </a:rPr>
              <a:t>Benefits</a:t>
            </a:r>
            <a:endParaRPr sz="2800">
              <a:latin typeface="Arial"/>
              <a:cs typeface="Arial"/>
            </a:endParaRPr>
          </a:p>
        </p:txBody>
      </p:sp>
      <p:sp>
        <p:nvSpPr>
          <p:cNvPr id="7" name="object 7"/>
          <p:cNvSpPr txBox="1"/>
          <p:nvPr/>
        </p:nvSpPr>
        <p:spPr>
          <a:xfrm>
            <a:off x="462787" y="1476502"/>
            <a:ext cx="3615690" cy="4756785"/>
          </a:xfrm>
          <a:prstGeom prst="rect">
            <a:avLst/>
          </a:prstGeom>
        </p:spPr>
        <p:txBody>
          <a:bodyPr vert="horz" wrap="square" lIns="0" tIns="12065" rIns="0" bIns="0" rtlCol="0">
            <a:spAutoFit/>
          </a:bodyPr>
          <a:lstStyle/>
          <a:p>
            <a:pPr marL="12700" marR="95250">
              <a:lnSpc>
                <a:spcPct val="100000"/>
              </a:lnSpc>
              <a:spcBef>
                <a:spcPts val="95"/>
              </a:spcBef>
            </a:pPr>
            <a:r>
              <a:rPr sz="1600" spc="-5" dirty="0">
                <a:solidFill>
                  <a:srgbClr val="1C1C1C"/>
                </a:solidFill>
                <a:latin typeface="Arial"/>
                <a:cs typeface="Arial"/>
              </a:rPr>
              <a:t>Removing moisture—preventing mold  and mildew growth—is one of the main  benefits of a heated towel rack, and by  </a:t>
            </a:r>
            <a:r>
              <a:rPr sz="1600" spc="-10" dirty="0">
                <a:solidFill>
                  <a:srgbClr val="1C1C1C"/>
                </a:solidFill>
                <a:latin typeface="Arial"/>
                <a:cs typeface="Arial"/>
              </a:rPr>
              <a:t>drying </a:t>
            </a:r>
            <a:r>
              <a:rPr sz="1600" spc="-5" dirty="0">
                <a:solidFill>
                  <a:srgbClr val="1C1C1C"/>
                </a:solidFill>
                <a:latin typeface="Arial"/>
                <a:cs typeface="Arial"/>
              </a:rPr>
              <a:t>towels quickly and efficiently  there is less need to </a:t>
            </a:r>
            <a:r>
              <a:rPr sz="1600" spc="-10" dirty="0">
                <a:solidFill>
                  <a:srgbClr val="1C1C1C"/>
                </a:solidFill>
                <a:latin typeface="Arial"/>
                <a:cs typeface="Arial"/>
              </a:rPr>
              <a:t>wash</a:t>
            </a:r>
            <a:r>
              <a:rPr sz="1600" spc="25" dirty="0">
                <a:solidFill>
                  <a:srgbClr val="1C1C1C"/>
                </a:solidFill>
                <a:latin typeface="Arial"/>
                <a:cs typeface="Arial"/>
              </a:rPr>
              <a:t> </a:t>
            </a:r>
            <a:r>
              <a:rPr sz="1600" spc="-5" dirty="0">
                <a:solidFill>
                  <a:srgbClr val="1C1C1C"/>
                </a:solidFill>
                <a:latin typeface="Arial"/>
                <a:cs typeface="Arial"/>
              </a:rPr>
              <a:t>them.</a:t>
            </a:r>
            <a:endParaRPr sz="1600">
              <a:latin typeface="Arial"/>
              <a:cs typeface="Arial"/>
            </a:endParaRPr>
          </a:p>
          <a:p>
            <a:pPr>
              <a:lnSpc>
                <a:spcPct val="100000"/>
              </a:lnSpc>
              <a:spcBef>
                <a:spcPts val="5"/>
              </a:spcBef>
            </a:pPr>
            <a:endParaRPr sz="2000">
              <a:latin typeface="Arial"/>
              <a:cs typeface="Arial"/>
            </a:endParaRPr>
          </a:p>
          <a:p>
            <a:pPr marL="12700" marR="95250">
              <a:lnSpc>
                <a:spcPct val="100000"/>
              </a:lnSpc>
            </a:pPr>
            <a:r>
              <a:rPr sz="1600" spc="-5" dirty="0">
                <a:solidFill>
                  <a:srgbClr val="1C1C1C"/>
                </a:solidFill>
                <a:latin typeface="Arial"/>
                <a:cs typeface="Arial"/>
              </a:rPr>
              <a:t>According to the National Parks  Services, an average residential  washing machine uses ~41 gallons of  </a:t>
            </a:r>
            <a:r>
              <a:rPr sz="1600" spc="-10" dirty="0">
                <a:solidFill>
                  <a:srgbClr val="1C1C1C"/>
                </a:solidFill>
                <a:latin typeface="Arial"/>
                <a:cs typeface="Arial"/>
              </a:rPr>
              <a:t>water </a:t>
            </a:r>
            <a:r>
              <a:rPr sz="1600" spc="-5" dirty="0">
                <a:solidFill>
                  <a:srgbClr val="1C1C1C"/>
                </a:solidFill>
                <a:latin typeface="Arial"/>
                <a:cs typeface="Arial"/>
              </a:rPr>
              <a:t>per load, with an average annual  </a:t>
            </a:r>
            <a:r>
              <a:rPr sz="1600" spc="-10" dirty="0">
                <a:solidFill>
                  <a:srgbClr val="1C1C1C"/>
                </a:solidFill>
                <a:latin typeface="Arial"/>
                <a:cs typeface="Arial"/>
              </a:rPr>
              <a:t>water </a:t>
            </a:r>
            <a:r>
              <a:rPr sz="1600" spc="-5" dirty="0">
                <a:solidFill>
                  <a:srgbClr val="1C1C1C"/>
                </a:solidFill>
                <a:latin typeface="Arial"/>
                <a:cs typeface="Arial"/>
              </a:rPr>
              <a:t>use of ~13,500</a:t>
            </a:r>
            <a:r>
              <a:rPr sz="1600" spc="60" dirty="0">
                <a:solidFill>
                  <a:srgbClr val="1C1C1C"/>
                </a:solidFill>
                <a:latin typeface="Arial"/>
                <a:cs typeface="Arial"/>
              </a:rPr>
              <a:t> </a:t>
            </a:r>
            <a:r>
              <a:rPr sz="1600" spc="-5" dirty="0">
                <a:solidFill>
                  <a:srgbClr val="1C1C1C"/>
                </a:solidFill>
                <a:latin typeface="Arial"/>
                <a:cs typeface="Arial"/>
              </a:rPr>
              <a:t>gallons.</a:t>
            </a:r>
            <a:endParaRPr sz="1600">
              <a:latin typeface="Arial"/>
              <a:cs typeface="Arial"/>
            </a:endParaRPr>
          </a:p>
          <a:p>
            <a:pPr marL="12700" marR="347345" algn="just">
              <a:lnSpc>
                <a:spcPct val="100000"/>
              </a:lnSpc>
              <a:spcBef>
                <a:spcPts val="5"/>
              </a:spcBef>
            </a:pPr>
            <a:r>
              <a:rPr sz="1600" spc="-5" dirty="0">
                <a:solidFill>
                  <a:srgbClr val="1C1C1C"/>
                </a:solidFill>
                <a:latin typeface="Arial"/>
                <a:cs typeface="Arial"/>
              </a:rPr>
              <a:t>Commercial washing machines vary  </a:t>
            </a:r>
            <a:r>
              <a:rPr sz="1600" spc="-25" dirty="0">
                <a:solidFill>
                  <a:srgbClr val="1C1C1C"/>
                </a:solidFill>
                <a:latin typeface="Arial"/>
                <a:cs typeface="Arial"/>
              </a:rPr>
              <a:t>widely, </a:t>
            </a:r>
            <a:r>
              <a:rPr sz="1600" spc="-5" dirty="0">
                <a:solidFill>
                  <a:srgbClr val="1C1C1C"/>
                </a:solidFill>
                <a:latin typeface="Arial"/>
                <a:cs typeface="Arial"/>
              </a:rPr>
              <a:t>using an average of ~35,000  gallons of </a:t>
            </a:r>
            <a:r>
              <a:rPr sz="1600" spc="-10" dirty="0">
                <a:solidFill>
                  <a:srgbClr val="1C1C1C"/>
                </a:solidFill>
                <a:latin typeface="Arial"/>
                <a:cs typeface="Arial"/>
              </a:rPr>
              <a:t>water </a:t>
            </a:r>
            <a:r>
              <a:rPr sz="1600" spc="-5" dirty="0">
                <a:solidFill>
                  <a:srgbClr val="1C1C1C"/>
                </a:solidFill>
                <a:latin typeface="Arial"/>
                <a:cs typeface="Arial"/>
              </a:rPr>
              <a:t>per</a:t>
            </a:r>
            <a:r>
              <a:rPr sz="1600" spc="35" dirty="0">
                <a:solidFill>
                  <a:srgbClr val="1C1C1C"/>
                </a:solidFill>
                <a:latin typeface="Arial"/>
                <a:cs typeface="Arial"/>
              </a:rPr>
              <a:t> </a:t>
            </a:r>
            <a:r>
              <a:rPr sz="1600" spc="-25" dirty="0">
                <a:solidFill>
                  <a:srgbClr val="1C1C1C"/>
                </a:solidFill>
                <a:latin typeface="Arial"/>
                <a:cs typeface="Arial"/>
              </a:rPr>
              <a:t>year.</a:t>
            </a:r>
            <a:endParaRPr sz="1600">
              <a:latin typeface="Arial"/>
              <a:cs typeface="Arial"/>
            </a:endParaRPr>
          </a:p>
          <a:p>
            <a:pPr>
              <a:lnSpc>
                <a:spcPct val="100000"/>
              </a:lnSpc>
              <a:spcBef>
                <a:spcPts val="5"/>
              </a:spcBef>
            </a:pPr>
            <a:endParaRPr sz="2000">
              <a:latin typeface="Arial"/>
              <a:cs typeface="Arial"/>
            </a:endParaRPr>
          </a:p>
          <a:p>
            <a:pPr marL="12700" marR="5080">
              <a:lnSpc>
                <a:spcPct val="100000"/>
              </a:lnSpc>
            </a:pPr>
            <a:r>
              <a:rPr sz="1600" spc="-5" dirty="0">
                <a:solidFill>
                  <a:srgbClr val="1C1C1C"/>
                </a:solidFill>
                <a:latin typeface="Arial"/>
                <a:cs typeface="Arial"/>
              </a:rPr>
              <a:t>Using heated towel racks can lead to  substantial savings, especially for </a:t>
            </a:r>
            <a:r>
              <a:rPr sz="1600" dirty="0">
                <a:solidFill>
                  <a:srgbClr val="1C1C1C"/>
                </a:solidFill>
                <a:latin typeface="Arial"/>
                <a:cs typeface="Arial"/>
              </a:rPr>
              <a:t>large-  </a:t>
            </a:r>
            <a:r>
              <a:rPr sz="1600" spc="-5" dirty="0">
                <a:solidFill>
                  <a:srgbClr val="1C1C1C"/>
                </a:solidFill>
                <a:latin typeface="Arial"/>
                <a:cs typeface="Arial"/>
              </a:rPr>
              <a:t>volume laundry operations often found  in</a:t>
            </a:r>
            <a:r>
              <a:rPr sz="1600" spc="-10" dirty="0">
                <a:solidFill>
                  <a:srgbClr val="1C1C1C"/>
                </a:solidFill>
                <a:latin typeface="Arial"/>
                <a:cs typeface="Arial"/>
              </a:rPr>
              <a:t> </a:t>
            </a:r>
            <a:r>
              <a:rPr sz="1600" spc="-5" dirty="0">
                <a:solidFill>
                  <a:srgbClr val="1C1C1C"/>
                </a:solidFill>
                <a:latin typeface="Arial"/>
                <a:cs typeface="Arial"/>
              </a:rPr>
              <a:t>hotels.</a:t>
            </a:r>
            <a:endParaRPr sz="1600">
              <a:latin typeface="Arial"/>
              <a:cs typeface="Arial"/>
            </a:endParaRPr>
          </a:p>
        </p:txBody>
      </p:sp>
      <p:sp>
        <p:nvSpPr>
          <p:cNvPr id="8" name="object 8"/>
          <p:cNvSpPr/>
          <p:nvPr/>
        </p:nvSpPr>
        <p:spPr>
          <a:xfrm>
            <a:off x="4459223" y="1447800"/>
            <a:ext cx="422910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57</a:t>
            </a:fld>
            <a:r>
              <a:rPr spc="-5" dirty="0"/>
              <a:t> </a:t>
            </a:r>
            <a:r>
              <a:rPr dirty="0"/>
              <a:t>of</a:t>
            </a:r>
            <a:r>
              <a:rPr spc="-80" dirty="0"/>
              <a:t> </a:t>
            </a:r>
            <a:r>
              <a:rPr spc="-5" dirty="0"/>
              <a:t>83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9517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Sample </a:t>
            </a:r>
            <a:r>
              <a:rPr sz="2800" dirty="0">
                <a:solidFill>
                  <a:srgbClr val="343434"/>
                </a:solidFill>
                <a:latin typeface="Arial"/>
                <a:cs typeface="Arial"/>
              </a:rPr>
              <a:t>Installation</a:t>
            </a:r>
            <a:r>
              <a:rPr sz="2800" spc="-50" dirty="0">
                <a:solidFill>
                  <a:srgbClr val="343434"/>
                </a:solidFill>
                <a:latin typeface="Arial"/>
                <a:cs typeface="Arial"/>
              </a:rPr>
              <a:t> </a:t>
            </a:r>
            <a:r>
              <a:rPr sz="2800" dirty="0">
                <a:solidFill>
                  <a:srgbClr val="343434"/>
                </a:solidFill>
                <a:latin typeface="Arial"/>
                <a:cs typeface="Arial"/>
              </a:rPr>
              <a:t>Instructions</a:t>
            </a:r>
            <a:endParaRPr sz="2800">
              <a:latin typeface="Arial"/>
              <a:cs typeface="Arial"/>
            </a:endParaRPr>
          </a:p>
        </p:txBody>
      </p:sp>
      <p:sp>
        <p:nvSpPr>
          <p:cNvPr id="7" name="object 7"/>
          <p:cNvSpPr txBox="1"/>
          <p:nvPr/>
        </p:nvSpPr>
        <p:spPr>
          <a:xfrm>
            <a:off x="459740" y="1473454"/>
            <a:ext cx="3977004" cy="3744595"/>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dirty="0">
                <a:solidFill>
                  <a:srgbClr val="1C1C1C"/>
                </a:solidFill>
                <a:latin typeface="Arial"/>
                <a:cs typeface="Arial"/>
              </a:rPr>
              <a:t>All </a:t>
            </a:r>
            <a:r>
              <a:rPr sz="1600" spc="-5" dirty="0">
                <a:solidFill>
                  <a:srgbClr val="1C1C1C"/>
                </a:solidFill>
                <a:latin typeface="Arial"/>
                <a:cs typeface="Arial"/>
              </a:rPr>
              <a:t>installations should be </a:t>
            </a:r>
            <a:r>
              <a:rPr sz="1600" dirty="0">
                <a:solidFill>
                  <a:srgbClr val="1C1C1C"/>
                </a:solidFill>
                <a:latin typeface="Arial"/>
                <a:cs typeface="Arial"/>
              </a:rPr>
              <a:t>in</a:t>
            </a:r>
            <a:r>
              <a:rPr sz="1600" spc="-50" dirty="0">
                <a:solidFill>
                  <a:srgbClr val="1C1C1C"/>
                </a:solidFill>
                <a:latin typeface="Arial"/>
                <a:cs typeface="Arial"/>
              </a:rPr>
              <a:t> </a:t>
            </a:r>
            <a:r>
              <a:rPr sz="1600" spc="-5" dirty="0">
                <a:solidFill>
                  <a:srgbClr val="1C1C1C"/>
                </a:solidFill>
                <a:latin typeface="Arial"/>
                <a:cs typeface="Arial"/>
              </a:rPr>
              <a:t>accordance</a:t>
            </a:r>
            <a:endParaRPr sz="1600">
              <a:latin typeface="Arial"/>
              <a:cs typeface="Arial"/>
            </a:endParaRPr>
          </a:p>
          <a:p>
            <a:pPr marL="299085">
              <a:lnSpc>
                <a:spcPct val="100000"/>
              </a:lnSpc>
            </a:pPr>
            <a:r>
              <a:rPr sz="1600" spc="-5" dirty="0">
                <a:solidFill>
                  <a:srgbClr val="1C1C1C"/>
                </a:solidFill>
                <a:latin typeface="Arial"/>
                <a:cs typeface="Arial"/>
              </a:rPr>
              <a:t>with national and local electrical</a:t>
            </a:r>
            <a:r>
              <a:rPr sz="1600" dirty="0">
                <a:solidFill>
                  <a:srgbClr val="1C1C1C"/>
                </a:solidFill>
                <a:latin typeface="Arial"/>
                <a:cs typeface="Arial"/>
              </a:rPr>
              <a:t> </a:t>
            </a:r>
            <a:r>
              <a:rPr sz="1600" spc="-5" dirty="0">
                <a:solidFill>
                  <a:srgbClr val="1C1C1C"/>
                </a:solidFill>
                <a:latin typeface="Arial"/>
                <a:cs typeface="Arial"/>
              </a:rPr>
              <a:t>codes.</a:t>
            </a:r>
            <a:endParaRPr sz="1600">
              <a:latin typeface="Arial"/>
              <a:cs typeface="Arial"/>
            </a:endParaRPr>
          </a:p>
          <a:p>
            <a:pPr marL="299085" marR="195580" indent="-287020">
              <a:lnSpc>
                <a:spcPct val="100000"/>
              </a:lnSpc>
              <a:spcBef>
                <a:spcPts val="1200"/>
              </a:spcBef>
              <a:buFont typeface="Wingdings"/>
              <a:buChar char=""/>
              <a:tabLst>
                <a:tab pos="299720" algn="l"/>
              </a:tabLst>
            </a:pPr>
            <a:r>
              <a:rPr sz="1600" spc="-95" dirty="0">
                <a:solidFill>
                  <a:srgbClr val="1C1C1C"/>
                </a:solidFill>
                <a:latin typeface="Arial"/>
                <a:cs typeface="Arial"/>
              </a:rPr>
              <a:t>To </a:t>
            </a:r>
            <a:r>
              <a:rPr sz="1600" spc="-5" dirty="0">
                <a:solidFill>
                  <a:srgbClr val="1C1C1C"/>
                </a:solidFill>
                <a:latin typeface="Arial"/>
                <a:cs typeface="Arial"/>
              </a:rPr>
              <a:t>ensure the heated towel rack is  mounted </a:t>
            </a:r>
            <a:r>
              <a:rPr sz="1600" spc="-20" dirty="0">
                <a:solidFill>
                  <a:srgbClr val="1C1C1C"/>
                </a:solidFill>
                <a:latin typeface="Arial"/>
                <a:cs typeface="Arial"/>
              </a:rPr>
              <a:t>securely, </a:t>
            </a:r>
            <a:r>
              <a:rPr sz="1600" spc="-5" dirty="0">
                <a:solidFill>
                  <a:srgbClr val="1C1C1C"/>
                </a:solidFill>
                <a:latin typeface="Arial"/>
                <a:cs typeface="Arial"/>
              </a:rPr>
              <a:t>fasteners should be  secured in studs, or </a:t>
            </a:r>
            <a:r>
              <a:rPr sz="1600" spc="-15" dirty="0">
                <a:solidFill>
                  <a:srgbClr val="1C1C1C"/>
                </a:solidFill>
                <a:latin typeface="Arial"/>
                <a:cs typeface="Arial"/>
              </a:rPr>
              <a:t>alternatively, </a:t>
            </a:r>
            <a:r>
              <a:rPr sz="1600" spc="-5" dirty="0">
                <a:solidFill>
                  <a:srgbClr val="1C1C1C"/>
                </a:solidFill>
                <a:latin typeface="Arial"/>
                <a:cs typeface="Arial"/>
              </a:rPr>
              <a:t>in  structural members that are placed  behind the racks.</a:t>
            </a:r>
            <a:endParaRPr sz="1600">
              <a:latin typeface="Arial"/>
              <a:cs typeface="Arial"/>
            </a:endParaRPr>
          </a:p>
          <a:p>
            <a:pPr marL="299085" marR="5080" indent="-287020">
              <a:lnSpc>
                <a:spcPct val="100000"/>
              </a:lnSpc>
              <a:spcBef>
                <a:spcPts val="1205"/>
              </a:spcBef>
              <a:buFont typeface="Wingdings"/>
              <a:buChar char=""/>
              <a:tabLst>
                <a:tab pos="299720" algn="l"/>
              </a:tabLst>
            </a:pPr>
            <a:r>
              <a:rPr sz="1600" spc="-5" dirty="0">
                <a:solidFill>
                  <a:srgbClr val="1C1C1C"/>
                </a:solidFill>
                <a:latin typeface="Arial"/>
                <a:cs typeface="Arial"/>
              </a:rPr>
              <a:t>The units should be installed by a  certified electrician according to the local  electrical code. Most wiring in bathrooms  today is already </a:t>
            </a:r>
            <a:r>
              <a:rPr sz="1600" spc="-10" dirty="0">
                <a:solidFill>
                  <a:srgbClr val="1C1C1C"/>
                </a:solidFill>
                <a:latin typeface="Arial"/>
                <a:cs typeface="Arial"/>
              </a:rPr>
              <a:t>GFCI </a:t>
            </a:r>
            <a:r>
              <a:rPr sz="1600" spc="-5" dirty="0">
                <a:solidFill>
                  <a:srgbClr val="1C1C1C"/>
                </a:solidFill>
                <a:latin typeface="Arial"/>
                <a:cs typeface="Arial"/>
              </a:rPr>
              <a:t>(ground fault  circuit interrupter) equipped, which is an  inexpensive electrical device that  prevents the risk of</a:t>
            </a:r>
            <a:r>
              <a:rPr sz="1600" spc="50" dirty="0">
                <a:solidFill>
                  <a:srgbClr val="1C1C1C"/>
                </a:solidFill>
                <a:latin typeface="Arial"/>
                <a:cs typeface="Arial"/>
              </a:rPr>
              <a:t> </a:t>
            </a:r>
            <a:r>
              <a:rPr sz="1600" spc="-5" dirty="0">
                <a:solidFill>
                  <a:srgbClr val="1C1C1C"/>
                </a:solidFill>
                <a:latin typeface="Arial"/>
                <a:cs typeface="Arial"/>
              </a:rPr>
              <a:t>electrocution.</a:t>
            </a:r>
            <a:endParaRPr sz="1600">
              <a:latin typeface="Arial"/>
              <a:cs typeface="Arial"/>
            </a:endParaRPr>
          </a:p>
        </p:txBody>
      </p:sp>
      <p:sp>
        <p:nvSpPr>
          <p:cNvPr id="8" name="object 8"/>
          <p:cNvSpPr/>
          <p:nvPr/>
        </p:nvSpPr>
        <p:spPr>
          <a:xfrm>
            <a:off x="4974335" y="1447800"/>
            <a:ext cx="3713988" cy="472440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58</a:t>
            </a:fld>
            <a:r>
              <a:rPr spc="-5" dirty="0"/>
              <a:t> </a:t>
            </a:r>
            <a:r>
              <a:rPr dirty="0"/>
              <a:t>of</a:t>
            </a:r>
            <a:r>
              <a:rPr spc="-80" dirty="0"/>
              <a:t> </a:t>
            </a:r>
            <a:r>
              <a:rPr spc="-5" dirty="0"/>
              <a:t>83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5370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Examples of </a:t>
            </a:r>
            <a:r>
              <a:rPr sz="2800" dirty="0">
                <a:solidFill>
                  <a:srgbClr val="343434"/>
                </a:solidFill>
                <a:latin typeface="Arial"/>
                <a:cs typeface="Arial"/>
              </a:rPr>
              <a:t>Installation</a:t>
            </a:r>
            <a:r>
              <a:rPr sz="2800" spc="-40" dirty="0">
                <a:solidFill>
                  <a:srgbClr val="343434"/>
                </a:solidFill>
                <a:latin typeface="Arial"/>
                <a:cs typeface="Arial"/>
              </a:rPr>
              <a:t> </a:t>
            </a:r>
            <a:r>
              <a:rPr sz="2800" spc="-15" dirty="0">
                <a:solidFill>
                  <a:srgbClr val="343434"/>
                </a:solidFill>
                <a:latin typeface="Arial"/>
                <a:cs typeface="Arial"/>
              </a:rPr>
              <a:t>Warnings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59</a:t>
            </a:fld>
            <a:r>
              <a:rPr spc="-5" dirty="0"/>
              <a:t> </a:t>
            </a:r>
            <a:r>
              <a:rPr dirty="0"/>
              <a:t>of</a:t>
            </a:r>
            <a:r>
              <a:rPr spc="-80" dirty="0"/>
              <a:t> </a:t>
            </a:r>
            <a:r>
              <a:rPr spc="-5" dirty="0"/>
              <a:t>83</a:t>
            </a:r>
          </a:p>
        </p:txBody>
      </p:sp>
      <p:sp>
        <p:nvSpPr>
          <p:cNvPr id="7" name="object 7"/>
          <p:cNvSpPr txBox="1"/>
          <p:nvPr/>
        </p:nvSpPr>
        <p:spPr>
          <a:xfrm>
            <a:off x="459740" y="1476502"/>
            <a:ext cx="8027034" cy="2586355"/>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720" algn="l"/>
              </a:tabLst>
            </a:pPr>
            <a:r>
              <a:rPr sz="1600" spc="-5" dirty="0">
                <a:solidFill>
                  <a:srgbClr val="1C1C1C"/>
                </a:solidFill>
                <a:latin typeface="Arial"/>
                <a:cs typeface="Arial"/>
              </a:rPr>
              <a:t>Follow the </a:t>
            </a:r>
            <a:r>
              <a:rPr sz="1600" dirty="0">
                <a:solidFill>
                  <a:srgbClr val="1C1C1C"/>
                </a:solidFill>
                <a:latin typeface="Arial"/>
                <a:cs typeface="Arial"/>
              </a:rPr>
              <a:t>manufacturer’s </a:t>
            </a:r>
            <a:r>
              <a:rPr sz="1600" spc="-5" dirty="0">
                <a:solidFill>
                  <a:srgbClr val="1C1C1C"/>
                </a:solidFill>
                <a:latin typeface="Arial"/>
                <a:cs typeface="Arial"/>
              </a:rPr>
              <a:t>installation instructions carefully to ensure unit is</a:t>
            </a:r>
            <a:r>
              <a:rPr sz="1600" spc="35" dirty="0">
                <a:solidFill>
                  <a:srgbClr val="1C1C1C"/>
                </a:solidFill>
                <a:latin typeface="Arial"/>
                <a:cs typeface="Arial"/>
              </a:rPr>
              <a:t> </a:t>
            </a:r>
            <a:r>
              <a:rPr sz="1600" spc="-10" dirty="0">
                <a:solidFill>
                  <a:srgbClr val="1C1C1C"/>
                </a:solidFill>
                <a:latin typeface="Arial"/>
                <a:cs typeface="Arial"/>
              </a:rPr>
              <a:t>properly</a:t>
            </a:r>
            <a:endParaRPr sz="1600">
              <a:latin typeface="Arial"/>
              <a:cs typeface="Arial"/>
            </a:endParaRPr>
          </a:p>
          <a:p>
            <a:pPr marL="299085">
              <a:lnSpc>
                <a:spcPct val="100000"/>
              </a:lnSpc>
            </a:pPr>
            <a:r>
              <a:rPr sz="1600" spc="-5" dirty="0">
                <a:solidFill>
                  <a:srgbClr val="1C1C1C"/>
                </a:solidFill>
                <a:latin typeface="Arial"/>
                <a:cs typeface="Arial"/>
              </a:rPr>
              <a:t>attached to the</a:t>
            </a:r>
            <a:r>
              <a:rPr sz="1600" spc="25" dirty="0">
                <a:solidFill>
                  <a:srgbClr val="1C1C1C"/>
                </a:solidFill>
                <a:latin typeface="Arial"/>
                <a:cs typeface="Arial"/>
              </a:rPr>
              <a:t> </a:t>
            </a:r>
            <a:r>
              <a:rPr sz="1600" spc="-5" dirty="0">
                <a:solidFill>
                  <a:srgbClr val="1C1C1C"/>
                </a:solidFill>
                <a:latin typeface="Arial"/>
                <a:cs typeface="Arial"/>
              </a:rPr>
              <a:t>wall.</a:t>
            </a:r>
            <a:endParaRPr sz="1600">
              <a:latin typeface="Arial"/>
              <a:cs typeface="Arial"/>
            </a:endParaRPr>
          </a:p>
          <a:p>
            <a:pPr marL="299085" indent="-287020">
              <a:lnSpc>
                <a:spcPct val="100000"/>
              </a:lnSpc>
              <a:spcBef>
                <a:spcPts val="1200"/>
              </a:spcBef>
              <a:buFont typeface="Wingdings"/>
              <a:buChar char=""/>
              <a:tabLst>
                <a:tab pos="299720" algn="l"/>
              </a:tabLst>
            </a:pPr>
            <a:r>
              <a:rPr sz="1600" dirty="0">
                <a:solidFill>
                  <a:srgbClr val="1C1C1C"/>
                </a:solidFill>
                <a:latin typeface="Arial"/>
                <a:cs typeface="Arial"/>
              </a:rPr>
              <a:t>All </a:t>
            </a:r>
            <a:r>
              <a:rPr sz="1600" spc="-5" dirty="0">
                <a:solidFill>
                  <a:srgbClr val="1C1C1C"/>
                </a:solidFill>
                <a:latin typeface="Arial"/>
                <a:cs typeface="Arial"/>
              </a:rPr>
              <a:t>installations should be </a:t>
            </a:r>
            <a:r>
              <a:rPr sz="1600" dirty="0">
                <a:solidFill>
                  <a:srgbClr val="1C1C1C"/>
                </a:solidFill>
                <a:latin typeface="Arial"/>
                <a:cs typeface="Arial"/>
              </a:rPr>
              <a:t>in </a:t>
            </a:r>
            <a:r>
              <a:rPr sz="1600" spc="-5" dirty="0">
                <a:solidFill>
                  <a:srgbClr val="1C1C1C"/>
                </a:solidFill>
                <a:latin typeface="Arial"/>
                <a:cs typeface="Arial"/>
              </a:rPr>
              <a:t>accordance </a:t>
            </a:r>
            <a:r>
              <a:rPr sz="1600" spc="-10" dirty="0">
                <a:solidFill>
                  <a:srgbClr val="1C1C1C"/>
                </a:solidFill>
                <a:latin typeface="Arial"/>
                <a:cs typeface="Arial"/>
              </a:rPr>
              <a:t>with </a:t>
            </a:r>
            <a:r>
              <a:rPr sz="1600" spc="-5" dirty="0">
                <a:solidFill>
                  <a:srgbClr val="1C1C1C"/>
                </a:solidFill>
                <a:latin typeface="Arial"/>
                <a:cs typeface="Arial"/>
              </a:rPr>
              <a:t>national and local electrical</a:t>
            </a:r>
            <a:r>
              <a:rPr sz="1600" spc="10" dirty="0">
                <a:solidFill>
                  <a:srgbClr val="1C1C1C"/>
                </a:solidFill>
                <a:latin typeface="Arial"/>
                <a:cs typeface="Arial"/>
              </a:rPr>
              <a:t> </a:t>
            </a:r>
            <a:r>
              <a:rPr sz="1600" spc="-5" dirty="0">
                <a:solidFill>
                  <a:srgbClr val="1C1C1C"/>
                </a:solidFill>
                <a:latin typeface="Arial"/>
                <a:cs typeface="Arial"/>
              </a:rPr>
              <a:t>codes.</a:t>
            </a:r>
            <a:endParaRPr sz="1600">
              <a:latin typeface="Arial"/>
              <a:cs typeface="Arial"/>
            </a:endParaRPr>
          </a:p>
          <a:p>
            <a:pPr marL="299085" indent="-287020">
              <a:lnSpc>
                <a:spcPct val="100000"/>
              </a:lnSpc>
              <a:spcBef>
                <a:spcPts val="1205"/>
              </a:spcBef>
              <a:buFont typeface="Wingdings"/>
              <a:buChar char=""/>
              <a:tabLst>
                <a:tab pos="299720" algn="l"/>
              </a:tabLst>
            </a:pPr>
            <a:r>
              <a:rPr sz="1600" spc="-5" dirty="0">
                <a:solidFill>
                  <a:srgbClr val="1C1C1C"/>
                </a:solidFill>
                <a:latin typeface="Arial"/>
                <a:cs typeface="Arial"/>
              </a:rPr>
              <a:t>Unit is intended for indoor use</a:t>
            </a:r>
            <a:r>
              <a:rPr sz="1600" spc="5" dirty="0">
                <a:solidFill>
                  <a:srgbClr val="1C1C1C"/>
                </a:solidFill>
                <a:latin typeface="Arial"/>
                <a:cs typeface="Arial"/>
              </a:rPr>
              <a:t> </a:t>
            </a:r>
            <a:r>
              <a:rPr sz="1600" spc="-30" dirty="0">
                <a:solidFill>
                  <a:srgbClr val="1C1C1C"/>
                </a:solidFill>
                <a:latin typeface="Arial"/>
                <a:cs typeface="Arial"/>
              </a:rPr>
              <a:t>only.</a:t>
            </a:r>
            <a:endParaRPr sz="1600">
              <a:latin typeface="Arial"/>
              <a:cs typeface="Arial"/>
            </a:endParaRPr>
          </a:p>
          <a:p>
            <a:pPr marL="299085" indent="-287020">
              <a:lnSpc>
                <a:spcPct val="100000"/>
              </a:lnSpc>
              <a:spcBef>
                <a:spcPts val="1195"/>
              </a:spcBef>
              <a:buFont typeface="Wingdings"/>
              <a:buChar char=""/>
              <a:tabLst>
                <a:tab pos="299720" algn="l"/>
              </a:tabLst>
            </a:pPr>
            <a:r>
              <a:rPr sz="1600" spc="-5" dirty="0">
                <a:solidFill>
                  <a:srgbClr val="1C1C1C"/>
                </a:solidFill>
                <a:latin typeface="Arial"/>
                <a:cs typeface="Arial"/>
              </a:rPr>
              <a:t>Do not </a:t>
            </a:r>
            <a:r>
              <a:rPr sz="1600" dirty="0">
                <a:solidFill>
                  <a:srgbClr val="1C1C1C"/>
                </a:solidFill>
                <a:latin typeface="Arial"/>
                <a:cs typeface="Arial"/>
              </a:rPr>
              <a:t>place </a:t>
            </a:r>
            <a:r>
              <a:rPr sz="1600" spc="-5" dirty="0">
                <a:solidFill>
                  <a:srgbClr val="1C1C1C"/>
                </a:solidFill>
                <a:latin typeface="Arial"/>
                <a:cs typeface="Arial"/>
              </a:rPr>
              <a:t>units inside a </a:t>
            </a:r>
            <a:r>
              <a:rPr sz="1600" spc="-20" dirty="0">
                <a:solidFill>
                  <a:srgbClr val="1C1C1C"/>
                </a:solidFill>
                <a:latin typeface="Arial"/>
                <a:cs typeface="Arial"/>
              </a:rPr>
              <a:t>shower, </a:t>
            </a:r>
            <a:r>
              <a:rPr sz="1600" spc="-5" dirty="0">
                <a:solidFill>
                  <a:srgbClr val="1C1C1C"/>
                </a:solidFill>
                <a:latin typeface="Arial"/>
                <a:cs typeface="Arial"/>
              </a:rPr>
              <a:t>sauna, steam room, or wherever the unit would</a:t>
            </a:r>
            <a:r>
              <a:rPr sz="1600" spc="240" dirty="0">
                <a:solidFill>
                  <a:srgbClr val="1C1C1C"/>
                </a:solidFill>
                <a:latin typeface="Arial"/>
                <a:cs typeface="Arial"/>
              </a:rPr>
              <a:t> </a:t>
            </a:r>
            <a:r>
              <a:rPr sz="1600" spc="-5" dirty="0">
                <a:solidFill>
                  <a:srgbClr val="1C1C1C"/>
                </a:solidFill>
                <a:latin typeface="Arial"/>
                <a:cs typeface="Arial"/>
              </a:rPr>
              <a:t>be</a:t>
            </a:r>
            <a:endParaRPr sz="1600">
              <a:latin typeface="Arial"/>
              <a:cs typeface="Arial"/>
            </a:endParaRPr>
          </a:p>
          <a:p>
            <a:pPr marL="299085">
              <a:lnSpc>
                <a:spcPct val="100000"/>
              </a:lnSpc>
              <a:spcBef>
                <a:spcPts val="5"/>
              </a:spcBef>
            </a:pPr>
            <a:r>
              <a:rPr sz="1600" spc="-5" dirty="0">
                <a:solidFill>
                  <a:srgbClr val="1C1C1C"/>
                </a:solidFill>
                <a:latin typeface="Arial"/>
                <a:cs typeface="Arial"/>
              </a:rPr>
              <a:t>directly exposed to running</a:t>
            </a:r>
            <a:r>
              <a:rPr sz="1600" spc="20" dirty="0">
                <a:solidFill>
                  <a:srgbClr val="1C1C1C"/>
                </a:solidFill>
                <a:latin typeface="Arial"/>
                <a:cs typeface="Arial"/>
              </a:rPr>
              <a:t> </a:t>
            </a:r>
            <a:r>
              <a:rPr sz="1600" spc="-20" dirty="0">
                <a:solidFill>
                  <a:srgbClr val="1C1C1C"/>
                </a:solidFill>
                <a:latin typeface="Arial"/>
                <a:cs typeface="Arial"/>
              </a:rPr>
              <a:t>water.</a:t>
            </a:r>
            <a:endParaRPr sz="1600">
              <a:latin typeface="Arial"/>
              <a:cs typeface="Arial"/>
            </a:endParaRPr>
          </a:p>
          <a:p>
            <a:pPr marL="299085" marR="455295" indent="-287020">
              <a:lnSpc>
                <a:spcPct val="100000"/>
              </a:lnSpc>
              <a:spcBef>
                <a:spcPts val="1200"/>
              </a:spcBef>
              <a:buFont typeface="Wingdings"/>
              <a:buChar char=""/>
              <a:tabLst>
                <a:tab pos="299720" algn="l"/>
              </a:tabLst>
            </a:pPr>
            <a:r>
              <a:rPr sz="1600" spc="-5" dirty="0">
                <a:solidFill>
                  <a:srgbClr val="1C1C1C"/>
                </a:solidFill>
                <a:latin typeface="Arial"/>
                <a:cs typeface="Arial"/>
              </a:rPr>
              <a:t>Liquid-filled units must be installed in an upright position </a:t>
            </a:r>
            <a:r>
              <a:rPr sz="1600" spc="-10" dirty="0">
                <a:solidFill>
                  <a:srgbClr val="1C1C1C"/>
                </a:solidFill>
                <a:latin typeface="Arial"/>
                <a:cs typeface="Arial"/>
              </a:rPr>
              <a:t>with </a:t>
            </a:r>
            <a:r>
              <a:rPr sz="1600" spc="-5" dirty="0">
                <a:solidFill>
                  <a:srgbClr val="1C1C1C"/>
                </a:solidFill>
                <a:latin typeface="Arial"/>
                <a:cs typeface="Arial"/>
              </a:rPr>
              <a:t>the </a:t>
            </a:r>
            <a:r>
              <a:rPr sz="1600" spc="-10" dirty="0">
                <a:solidFill>
                  <a:srgbClr val="1C1C1C"/>
                </a:solidFill>
                <a:latin typeface="Arial"/>
                <a:cs typeface="Arial"/>
              </a:rPr>
              <a:t>wire </a:t>
            </a:r>
            <a:r>
              <a:rPr sz="1600" spc="-5" dirty="0">
                <a:solidFill>
                  <a:srgbClr val="1C1C1C"/>
                </a:solidFill>
                <a:latin typeface="Arial"/>
                <a:cs typeface="Arial"/>
              </a:rPr>
              <a:t>cover tube/  junction box positioned at the</a:t>
            </a:r>
            <a:r>
              <a:rPr sz="1600" spc="15" dirty="0">
                <a:solidFill>
                  <a:srgbClr val="1C1C1C"/>
                </a:solidFill>
                <a:latin typeface="Arial"/>
                <a:cs typeface="Arial"/>
              </a:rPr>
              <a:t> </a:t>
            </a:r>
            <a:r>
              <a:rPr sz="1600" spc="-5" dirty="0">
                <a:solidFill>
                  <a:srgbClr val="1C1C1C"/>
                </a:solidFill>
                <a:latin typeface="Arial"/>
                <a:cs typeface="Arial"/>
              </a:rPr>
              <a:t>bottom.</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64877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How to Use This Online Learning</a:t>
            </a:r>
            <a:r>
              <a:rPr sz="2800" spc="45" dirty="0">
                <a:solidFill>
                  <a:srgbClr val="343434"/>
                </a:solidFill>
                <a:latin typeface="Arial"/>
                <a:cs typeface="Arial"/>
              </a:rPr>
              <a:t> </a:t>
            </a:r>
            <a:r>
              <a:rPr sz="2800" spc="-5" dirty="0">
                <a:solidFill>
                  <a:srgbClr val="343434"/>
                </a:solidFill>
                <a:latin typeface="Arial"/>
                <a:cs typeface="Arial"/>
              </a:rPr>
              <a:t>Course</a:t>
            </a:r>
            <a:endParaRPr sz="2800">
              <a:latin typeface="Arial"/>
              <a:cs typeface="Arial"/>
            </a:endParaRPr>
          </a:p>
        </p:txBody>
      </p:sp>
      <p:sp>
        <p:nvSpPr>
          <p:cNvPr id="7" name="object 7"/>
          <p:cNvSpPr txBox="1"/>
          <p:nvPr/>
        </p:nvSpPr>
        <p:spPr>
          <a:xfrm>
            <a:off x="459740" y="1476502"/>
            <a:ext cx="8128634" cy="4074160"/>
          </a:xfrm>
          <a:prstGeom prst="rect">
            <a:avLst/>
          </a:prstGeom>
        </p:spPr>
        <p:txBody>
          <a:bodyPr vert="horz" wrap="square" lIns="0" tIns="12065" rIns="0" bIns="0" rtlCol="0">
            <a:spAutoFit/>
          </a:bodyPr>
          <a:lstStyle/>
          <a:p>
            <a:pPr marL="12700">
              <a:lnSpc>
                <a:spcPct val="100000"/>
              </a:lnSpc>
              <a:spcBef>
                <a:spcPts val="95"/>
              </a:spcBef>
            </a:pPr>
            <a:r>
              <a:rPr sz="1600" spc="-95" dirty="0">
                <a:solidFill>
                  <a:srgbClr val="1C1C1C"/>
                </a:solidFill>
                <a:latin typeface="Arial"/>
                <a:cs typeface="Arial"/>
              </a:rPr>
              <a:t>To </a:t>
            </a:r>
            <a:r>
              <a:rPr sz="1600" b="1" spc="-15" dirty="0">
                <a:solidFill>
                  <a:srgbClr val="1C1C1C"/>
                </a:solidFill>
                <a:latin typeface="Arial"/>
                <a:cs typeface="Arial"/>
              </a:rPr>
              <a:t>view </a:t>
            </a:r>
            <a:r>
              <a:rPr sz="1600" spc="-5" dirty="0">
                <a:solidFill>
                  <a:srgbClr val="1C1C1C"/>
                </a:solidFill>
                <a:latin typeface="Arial"/>
                <a:cs typeface="Arial"/>
              </a:rPr>
              <a:t>this course, use the </a:t>
            </a:r>
            <a:r>
              <a:rPr sz="1600" b="1" dirty="0">
                <a:solidFill>
                  <a:srgbClr val="1C1C1C"/>
                </a:solidFill>
                <a:latin typeface="Arial"/>
                <a:cs typeface="Arial"/>
              </a:rPr>
              <a:t>arrows </a:t>
            </a:r>
            <a:r>
              <a:rPr sz="1600" spc="-5" dirty="0">
                <a:solidFill>
                  <a:srgbClr val="1C1C1C"/>
                </a:solidFill>
                <a:latin typeface="Arial"/>
                <a:cs typeface="Arial"/>
              </a:rPr>
              <a:t>at the bottom of each slide or the up and </a:t>
            </a:r>
            <a:r>
              <a:rPr sz="1600" spc="-10" dirty="0">
                <a:solidFill>
                  <a:srgbClr val="1C1C1C"/>
                </a:solidFill>
                <a:latin typeface="Arial"/>
                <a:cs typeface="Arial"/>
              </a:rPr>
              <a:t>down</a:t>
            </a:r>
            <a:r>
              <a:rPr sz="1600" spc="50" dirty="0">
                <a:solidFill>
                  <a:srgbClr val="1C1C1C"/>
                </a:solidFill>
                <a:latin typeface="Arial"/>
                <a:cs typeface="Arial"/>
              </a:rPr>
              <a:t> </a:t>
            </a:r>
            <a:r>
              <a:rPr sz="1600" spc="-5" dirty="0">
                <a:solidFill>
                  <a:srgbClr val="1C1C1C"/>
                </a:solidFill>
                <a:latin typeface="Arial"/>
                <a:cs typeface="Arial"/>
              </a:rPr>
              <a:t>arrow</a:t>
            </a:r>
            <a:endParaRPr sz="1600">
              <a:latin typeface="Arial"/>
              <a:cs typeface="Arial"/>
            </a:endParaRPr>
          </a:p>
          <a:p>
            <a:pPr marL="12700">
              <a:lnSpc>
                <a:spcPct val="100000"/>
              </a:lnSpc>
            </a:pPr>
            <a:r>
              <a:rPr sz="1600" spc="-10" dirty="0">
                <a:solidFill>
                  <a:srgbClr val="1C1C1C"/>
                </a:solidFill>
                <a:latin typeface="Arial"/>
                <a:cs typeface="Arial"/>
              </a:rPr>
              <a:t>keys </a:t>
            </a:r>
            <a:r>
              <a:rPr sz="1600" spc="-5" dirty="0">
                <a:solidFill>
                  <a:srgbClr val="1C1C1C"/>
                </a:solidFill>
                <a:latin typeface="Arial"/>
                <a:cs typeface="Arial"/>
              </a:rPr>
              <a:t>on </a:t>
            </a:r>
            <a:r>
              <a:rPr sz="1600" spc="-10" dirty="0">
                <a:solidFill>
                  <a:srgbClr val="1C1C1C"/>
                </a:solidFill>
                <a:latin typeface="Arial"/>
                <a:cs typeface="Arial"/>
              </a:rPr>
              <a:t>your</a:t>
            </a:r>
            <a:r>
              <a:rPr sz="1600" spc="50" dirty="0">
                <a:solidFill>
                  <a:srgbClr val="1C1C1C"/>
                </a:solidFill>
                <a:latin typeface="Arial"/>
                <a:cs typeface="Arial"/>
              </a:rPr>
              <a:t> </a:t>
            </a:r>
            <a:r>
              <a:rPr sz="1600" spc="-5" dirty="0">
                <a:solidFill>
                  <a:srgbClr val="1C1C1C"/>
                </a:solidFill>
                <a:latin typeface="Arial"/>
                <a:cs typeface="Arial"/>
              </a:rPr>
              <a:t>keyboard.</a:t>
            </a:r>
            <a:endParaRPr sz="1600">
              <a:latin typeface="Arial"/>
              <a:cs typeface="Arial"/>
            </a:endParaRPr>
          </a:p>
          <a:p>
            <a:pPr>
              <a:lnSpc>
                <a:spcPct val="100000"/>
              </a:lnSpc>
              <a:spcBef>
                <a:spcPts val="45"/>
              </a:spcBef>
            </a:pPr>
            <a:endParaRPr sz="2300">
              <a:latin typeface="Arial"/>
              <a:cs typeface="Arial"/>
            </a:endParaRPr>
          </a:p>
          <a:p>
            <a:pPr marL="12700" marR="401955">
              <a:lnSpc>
                <a:spcPct val="100000"/>
              </a:lnSpc>
            </a:pPr>
            <a:r>
              <a:rPr sz="1600" spc="-95" dirty="0">
                <a:solidFill>
                  <a:srgbClr val="1C1C1C"/>
                </a:solidFill>
                <a:latin typeface="Arial"/>
                <a:cs typeface="Arial"/>
              </a:rPr>
              <a:t>To </a:t>
            </a:r>
            <a:r>
              <a:rPr sz="1600" b="1" spc="-5" dirty="0">
                <a:solidFill>
                  <a:srgbClr val="1C1C1C"/>
                </a:solidFill>
                <a:latin typeface="Arial"/>
                <a:cs typeface="Arial"/>
              </a:rPr>
              <a:t>print or exit </a:t>
            </a:r>
            <a:r>
              <a:rPr sz="1600" spc="-5" dirty="0">
                <a:solidFill>
                  <a:srgbClr val="1C1C1C"/>
                </a:solidFill>
                <a:latin typeface="Arial"/>
                <a:cs typeface="Arial"/>
              </a:rPr>
              <a:t>the course at any time, press the </a:t>
            </a:r>
            <a:r>
              <a:rPr sz="1600" b="1" spc="-5" dirty="0">
                <a:solidFill>
                  <a:srgbClr val="1C1C1C"/>
                </a:solidFill>
                <a:latin typeface="Arial"/>
                <a:cs typeface="Arial"/>
              </a:rPr>
              <a:t>ESC </a:t>
            </a:r>
            <a:r>
              <a:rPr sz="1600" spc="-5" dirty="0">
                <a:solidFill>
                  <a:srgbClr val="1C1C1C"/>
                </a:solidFill>
                <a:latin typeface="Arial"/>
                <a:cs typeface="Arial"/>
              </a:rPr>
              <a:t>key on </a:t>
            </a:r>
            <a:r>
              <a:rPr sz="1600" spc="-10" dirty="0">
                <a:solidFill>
                  <a:srgbClr val="1C1C1C"/>
                </a:solidFill>
                <a:latin typeface="Arial"/>
                <a:cs typeface="Arial"/>
              </a:rPr>
              <a:t>your </a:t>
            </a:r>
            <a:r>
              <a:rPr sz="1600" spc="-5" dirty="0">
                <a:solidFill>
                  <a:srgbClr val="1C1C1C"/>
                </a:solidFill>
                <a:latin typeface="Arial"/>
                <a:cs typeface="Arial"/>
              </a:rPr>
              <a:t>keyboard. This </a:t>
            </a:r>
            <a:r>
              <a:rPr sz="1600" spc="-10" dirty="0">
                <a:solidFill>
                  <a:srgbClr val="1C1C1C"/>
                </a:solidFill>
                <a:latin typeface="Arial"/>
                <a:cs typeface="Arial"/>
              </a:rPr>
              <a:t>will  </a:t>
            </a:r>
            <a:r>
              <a:rPr sz="1600" spc="-5" dirty="0">
                <a:solidFill>
                  <a:srgbClr val="1C1C1C"/>
                </a:solidFill>
                <a:latin typeface="Arial"/>
                <a:cs typeface="Arial"/>
              </a:rPr>
              <a:t>minimize the full-screen presentation and display the menu</a:t>
            </a:r>
            <a:r>
              <a:rPr sz="1600" spc="40" dirty="0">
                <a:solidFill>
                  <a:srgbClr val="1C1C1C"/>
                </a:solidFill>
                <a:latin typeface="Arial"/>
                <a:cs typeface="Arial"/>
              </a:rPr>
              <a:t> </a:t>
            </a:r>
            <a:r>
              <a:rPr sz="1600" spc="-25" dirty="0">
                <a:solidFill>
                  <a:srgbClr val="1C1C1C"/>
                </a:solidFill>
                <a:latin typeface="Arial"/>
                <a:cs typeface="Arial"/>
              </a:rPr>
              <a:t>bar.</a:t>
            </a:r>
            <a:endParaRPr sz="1600">
              <a:latin typeface="Arial"/>
              <a:cs typeface="Arial"/>
            </a:endParaRPr>
          </a:p>
          <a:p>
            <a:pPr>
              <a:lnSpc>
                <a:spcPct val="100000"/>
              </a:lnSpc>
              <a:spcBef>
                <a:spcPts val="45"/>
              </a:spcBef>
            </a:pPr>
            <a:endParaRPr sz="2300">
              <a:latin typeface="Arial"/>
              <a:cs typeface="Arial"/>
            </a:endParaRPr>
          </a:p>
          <a:p>
            <a:pPr marL="12700" marR="10160">
              <a:lnSpc>
                <a:spcPct val="100000"/>
              </a:lnSpc>
              <a:tabLst>
                <a:tab pos="2332355" algn="l"/>
              </a:tabLst>
            </a:pPr>
            <a:r>
              <a:rPr sz="1600" spc="-5" dirty="0">
                <a:solidFill>
                  <a:srgbClr val="1C1C1C"/>
                </a:solidFill>
                <a:latin typeface="Arial"/>
                <a:cs typeface="Arial"/>
              </a:rPr>
              <a:t>Within this course</a:t>
            </a:r>
            <a:r>
              <a:rPr sz="1600" spc="30" dirty="0">
                <a:solidFill>
                  <a:srgbClr val="1C1C1C"/>
                </a:solidFill>
                <a:latin typeface="Arial"/>
                <a:cs typeface="Arial"/>
              </a:rPr>
              <a:t> </a:t>
            </a:r>
            <a:r>
              <a:rPr sz="1600" spc="-5" dirty="0">
                <a:solidFill>
                  <a:srgbClr val="1C1C1C"/>
                </a:solidFill>
                <a:latin typeface="Arial"/>
                <a:cs typeface="Arial"/>
              </a:rPr>
              <a:t>is</a:t>
            </a:r>
            <a:r>
              <a:rPr sz="1600" dirty="0">
                <a:solidFill>
                  <a:srgbClr val="1C1C1C"/>
                </a:solidFill>
                <a:latin typeface="Arial"/>
                <a:cs typeface="Arial"/>
              </a:rPr>
              <a:t> </a:t>
            </a:r>
            <a:r>
              <a:rPr sz="1600" spc="-5" dirty="0">
                <a:solidFill>
                  <a:srgbClr val="1C1C1C"/>
                </a:solidFill>
                <a:latin typeface="Arial"/>
                <a:cs typeface="Arial"/>
              </a:rPr>
              <a:t>a	</a:t>
            </a:r>
            <a:r>
              <a:rPr sz="1600" b="1" spc="-5" dirty="0">
                <a:solidFill>
                  <a:srgbClr val="1C1C1C"/>
                </a:solidFill>
                <a:latin typeface="Arial"/>
                <a:cs typeface="Arial"/>
              </a:rPr>
              <a:t>test </a:t>
            </a:r>
            <a:r>
              <a:rPr sz="1600" b="1" dirty="0">
                <a:solidFill>
                  <a:srgbClr val="1C1C1C"/>
                </a:solidFill>
                <a:latin typeface="Arial"/>
                <a:cs typeface="Arial"/>
              </a:rPr>
              <a:t>password </a:t>
            </a:r>
            <a:r>
              <a:rPr sz="1600" spc="-5" dirty="0">
                <a:solidFill>
                  <a:srgbClr val="1C1C1C"/>
                </a:solidFill>
                <a:latin typeface="Arial"/>
                <a:cs typeface="Arial"/>
              </a:rPr>
              <a:t>that </a:t>
            </a:r>
            <a:r>
              <a:rPr sz="1600" spc="-10" dirty="0">
                <a:solidFill>
                  <a:srgbClr val="1C1C1C"/>
                </a:solidFill>
                <a:latin typeface="Arial"/>
                <a:cs typeface="Arial"/>
              </a:rPr>
              <a:t>you will </a:t>
            </a:r>
            <a:r>
              <a:rPr sz="1600" spc="-5" dirty="0">
                <a:solidFill>
                  <a:srgbClr val="1C1C1C"/>
                </a:solidFill>
                <a:latin typeface="Arial"/>
                <a:cs typeface="Arial"/>
              </a:rPr>
              <a:t>be required to enter in order to  proceed </a:t>
            </a:r>
            <a:r>
              <a:rPr sz="1600" spc="-10" dirty="0">
                <a:solidFill>
                  <a:srgbClr val="1C1C1C"/>
                </a:solidFill>
                <a:latin typeface="Arial"/>
                <a:cs typeface="Arial"/>
              </a:rPr>
              <a:t>with </a:t>
            </a:r>
            <a:r>
              <a:rPr sz="1600" spc="-5" dirty="0">
                <a:solidFill>
                  <a:srgbClr val="1C1C1C"/>
                </a:solidFill>
                <a:latin typeface="Arial"/>
                <a:cs typeface="Arial"/>
              </a:rPr>
              <a:t>the online test. Please be sure to remember or write </a:t>
            </a:r>
            <a:r>
              <a:rPr sz="1600" spc="-10" dirty="0">
                <a:solidFill>
                  <a:srgbClr val="1C1C1C"/>
                </a:solidFill>
                <a:latin typeface="Arial"/>
                <a:cs typeface="Arial"/>
              </a:rPr>
              <a:t>down </a:t>
            </a:r>
            <a:r>
              <a:rPr sz="1600" spc="-5" dirty="0">
                <a:solidFill>
                  <a:srgbClr val="1C1C1C"/>
                </a:solidFill>
                <a:latin typeface="Arial"/>
                <a:cs typeface="Arial"/>
              </a:rPr>
              <a:t>this test password  so that </a:t>
            </a:r>
            <a:r>
              <a:rPr sz="1600" spc="-10" dirty="0">
                <a:solidFill>
                  <a:srgbClr val="1C1C1C"/>
                </a:solidFill>
                <a:latin typeface="Arial"/>
                <a:cs typeface="Arial"/>
              </a:rPr>
              <a:t>you </a:t>
            </a:r>
            <a:r>
              <a:rPr sz="1600" spc="-5" dirty="0">
                <a:solidFill>
                  <a:srgbClr val="1C1C1C"/>
                </a:solidFill>
                <a:latin typeface="Arial"/>
                <a:cs typeface="Arial"/>
              </a:rPr>
              <a:t>have it available for the</a:t>
            </a:r>
            <a:r>
              <a:rPr sz="1600" spc="50" dirty="0">
                <a:solidFill>
                  <a:srgbClr val="1C1C1C"/>
                </a:solidFill>
                <a:latin typeface="Arial"/>
                <a:cs typeface="Arial"/>
              </a:rPr>
              <a:t> </a:t>
            </a:r>
            <a:r>
              <a:rPr sz="1600" spc="-5" dirty="0">
                <a:solidFill>
                  <a:srgbClr val="1C1C1C"/>
                </a:solidFill>
                <a:latin typeface="Arial"/>
                <a:cs typeface="Arial"/>
              </a:rPr>
              <a:t>test.</a:t>
            </a:r>
            <a:endParaRPr sz="1600">
              <a:latin typeface="Arial"/>
              <a:cs typeface="Arial"/>
            </a:endParaRPr>
          </a:p>
          <a:p>
            <a:pPr>
              <a:lnSpc>
                <a:spcPct val="100000"/>
              </a:lnSpc>
              <a:spcBef>
                <a:spcPts val="45"/>
              </a:spcBef>
            </a:pPr>
            <a:endParaRPr sz="2300">
              <a:latin typeface="Arial"/>
              <a:cs typeface="Arial"/>
            </a:endParaRPr>
          </a:p>
          <a:p>
            <a:pPr marL="12700">
              <a:lnSpc>
                <a:spcPct val="100000"/>
              </a:lnSpc>
            </a:pPr>
            <a:r>
              <a:rPr sz="1600" spc="-100" dirty="0">
                <a:solidFill>
                  <a:srgbClr val="1C1C1C"/>
                </a:solidFill>
                <a:latin typeface="Arial"/>
                <a:cs typeface="Arial"/>
              </a:rPr>
              <a:t>To </a:t>
            </a:r>
            <a:r>
              <a:rPr sz="1600" spc="-5" dirty="0">
                <a:solidFill>
                  <a:srgbClr val="1C1C1C"/>
                </a:solidFill>
                <a:latin typeface="Arial"/>
                <a:cs typeface="Arial"/>
              </a:rPr>
              <a:t>receive a </a:t>
            </a:r>
            <a:r>
              <a:rPr sz="1600" b="1" spc="-5" dirty="0">
                <a:solidFill>
                  <a:srgbClr val="1C1C1C"/>
                </a:solidFill>
                <a:latin typeface="Arial"/>
                <a:cs typeface="Arial"/>
              </a:rPr>
              <a:t>certificate </a:t>
            </a:r>
            <a:r>
              <a:rPr sz="1600" spc="-5" dirty="0">
                <a:solidFill>
                  <a:srgbClr val="1C1C1C"/>
                </a:solidFill>
                <a:latin typeface="Arial"/>
                <a:cs typeface="Arial"/>
              </a:rPr>
              <a:t>indicating course completion, refer to the instructions at the end</a:t>
            </a:r>
            <a:r>
              <a:rPr sz="1600" spc="65" dirty="0">
                <a:solidFill>
                  <a:srgbClr val="1C1C1C"/>
                </a:solidFill>
                <a:latin typeface="Arial"/>
                <a:cs typeface="Arial"/>
              </a:rPr>
              <a:t> </a:t>
            </a:r>
            <a:r>
              <a:rPr sz="1600" spc="-5" dirty="0">
                <a:solidFill>
                  <a:srgbClr val="1C1C1C"/>
                </a:solidFill>
                <a:latin typeface="Arial"/>
                <a:cs typeface="Arial"/>
              </a:rPr>
              <a:t>of</a:t>
            </a:r>
            <a:endParaRPr sz="1600">
              <a:latin typeface="Arial"/>
              <a:cs typeface="Arial"/>
            </a:endParaRPr>
          </a:p>
          <a:p>
            <a:pPr marL="12700">
              <a:lnSpc>
                <a:spcPct val="100000"/>
              </a:lnSpc>
            </a:pPr>
            <a:r>
              <a:rPr sz="1600" spc="-5" dirty="0">
                <a:solidFill>
                  <a:srgbClr val="1C1C1C"/>
                </a:solidFill>
                <a:latin typeface="Arial"/>
                <a:cs typeface="Arial"/>
              </a:rPr>
              <a:t>the</a:t>
            </a:r>
            <a:r>
              <a:rPr sz="1600" spc="5" dirty="0">
                <a:solidFill>
                  <a:srgbClr val="1C1C1C"/>
                </a:solidFill>
                <a:latin typeface="Arial"/>
                <a:cs typeface="Arial"/>
              </a:rPr>
              <a:t> </a:t>
            </a:r>
            <a:r>
              <a:rPr sz="1600" spc="-5" dirty="0">
                <a:solidFill>
                  <a:srgbClr val="1C1C1C"/>
                </a:solidFill>
                <a:latin typeface="Arial"/>
                <a:cs typeface="Arial"/>
              </a:rPr>
              <a:t>course.</a:t>
            </a:r>
            <a:endParaRPr sz="1600">
              <a:latin typeface="Arial"/>
              <a:cs typeface="Arial"/>
            </a:endParaRPr>
          </a:p>
          <a:p>
            <a:pPr>
              <a:lnSpc>
                <a:spcPct val="100000"/>
              </a:lnSpc>
              <a:spcBef>
                <a:spcPts val="45"/>
              </a:spcBef>
            </a:pPr>
            <a:endParaRPr sz="2300">
              <a:latin typeface="Arial"/>
              <a:cs typeface="Arial"/>
            </a:endParaRPr>
          </a:p>
          <a:p>
            <a:pPr marL="12700" marR="290195">
              <a:lnSpc>
                <a:spcPct val="100000"/>
              </a:lnSpc>
            </a:pPr>
            <a:r>
              <a:rPr sz="1600" spc="-5" dirty="0">
                <a:solidFill>
                  <a:srgbClr val="1C1C1C"/>
                </a:solidFill>
                <a:latin typeface="Arial"/>
                <a:cs typeface="Arial"/>
              </a:rPr>
              <a:t>For </a:t>
            </a:r>
            <a:r>
              <a:rPr sz="1600" b="1" spc="-5" dirty="0">
                <a:solidFill>
                  <a:srgbClr val="1C1C1C"/>
                </a:solidFill>
                <a:latin typeface="Arial"/>
                <a:cs typeface="Arial"/>
              </a:rPr>
              <a:t>additional information </a:t>
            </a:r>
            <a:r>
              <a:rPr sz="1600" spc="-5" dirty="0">
                <a:solidFill>
                  <a:srgbClr val="1C1C1C"/>
                </a:solidFill>
                <a:latin typeface="Arial"/>
                <a:cs typeface="Arial"/>
              </a:rPr>
              <a:t>and post-seminar assistance, click on any of the logos and  icons within a page or any of the links at the top of each</a:t>
            </a:r>
            <a:r>
              <a:rPr sz="1600" spc="110" dirty="0">
                <a:solidFill>
                  <a:srgbClr val="1C1C1C"/>
                </a:solidFill>
                <a:latin typeface="Arial"/>
                <a:cs typeface="Arial"/>
              </a:rPr>
              <a:t> </a:t>
            </a:r>
            <a:r>
              <a:rPr sz="1600" spc="-5" dirty="0">
                <a:solidFill>
                  <a:srgbClr val="1C1C1C"/>
                </a:solidFill>
                <a:latin typeface="Arial"/>
                <a:cs typeface="Arial"/>
              </a:rPr>
              <a:t>page.</a:t>
            </a:r>
            <a:endParaRPr sz="1600">
              <a:latin typeface="Arial"/>
              <a:cs typeface="Arial"/>
            </a:endParaRPr>
          </a:p>
        </p:txBody>
      </p:sp>
      <p:sp>
        <p:nvSpPr>
          <p:cNvPr id="8" name="object 8"/>
          <p:cNvSpPr/>
          <p:nvPr/>
        </p:nvSpPr>
        <p:spPr>
          <a:xfrm>
            <a:off x="2465832" y="3048000"/>
            <a:ext cx="289560" cy="306705"/>
          </a:xfrm>
          <a:custGeom>
            <a:avLst/>
            <a:gdLst/>
            <a:ahLst/>
            <a:cxnLst/>
            <a:rect l="l" t="t" r="r" b="b"/>
            <a:pathLst>
              <a:path w="289560" h="306704">
                <a:moveTo>
                  <a:pt x="289560" y="116966"/>
                </a:moveTo>
                <a:lnTo>
                  <a:pt x="0" y="116966"/>
                </a:lnTo>
                <a:lnTo>
                  <a:pt x="89535" y="189357"/>
                </a:lnTo>
                <a:lnTo>
                  <a:pt x="55244" y="306324"/>
                </a:lnTo>
                <a:lnTo>
                  <a:pt x="144780" y="234061"/>
                </a:lnTo>
                <a:lnTo>
                  <a:pt x="213130" y="234061"/>
                </a:lnTo>
                <a:lnTo>
                  <a:pt x="200025" y="189357"/>
                </a:lnTo>
                <a:lnTo>
                  <a:pt x="289560" y="116966"/>
                </a:lnTo>
                <a:close/>
              </a:path>
              <a:path w="289560" h="306704">
                <a:moveTo>
                  <a:pt x="213130" y="234061"/>
                </a:moveTo>
                <a:lnTo>
                  <a:pt x="144780" y="234061"/>
                </a:lnTo>
                <a:lnTo>
                  <a:pt x="234315" y="306324"/>
                </a:lnTo>
                <a:lnTo>
                  <a:pt x="213130" y="234061"/>
                </a:lnTo>
                <a:close/>
              </a:path>
              <a:path w="289560" h="306704">
                <a:moveTo>
                  <a:pt x="144780" y="0"/>
                </a:moveTo>
                <a:lnTo>
                  <a:pt x="110617" y="116966"/>
                </a:lnTo>
                <a:lnTo>
                  <a:pt x="178943" y="116966"/>
                </a:lnTo>
                <a:lnTo>
                  <a:pt x="144780" y="0"/>
                </a:lnTo>
                <a:close/>
              </a:path>
            </a:pathLst>
          </a:custGeom>
          <a:solidFill>
            <a:srgbClr val="FF6600"/>
          </a:solidFill>
        </p:spPr>
        <p:txBody>
          <a:bodyPr wrap="square" lIns="0" tIns="0" rIns="0" bIns="0" rtlCol="0"/>
          <a:lstStyle/>
          <a:p>
            <a:endParaRPr/>
          </a:p>
        </p:txBody>
      </p:sp>
      <p:sp>
        <p:nvSpPr>
          <p:cNvPr id="9" name="object 9"/>
          <p:cNvSpPr/>
          <p:nvPr/>
        </p:nvSpPr>
        <p:spPr>
          <a:xfrm>
            <a:off x="2465832" y="3048000"/>
            <a:ext cx="289560" cy="306705"/>
          </a:xfrm>
          <a:custGeom>
            <a:avLst/>
            <a:gdLst/>
            <a:ahLst/>
            <a:cxnLst/>
            <a:rect l="l" t="t" r="r" b="b"/>
            <a:pathLst>
              <a:path w="289560" h="306704">
                <a:moveTo>
                  <a:pt x="0" y="116966"/>
                </a:moveTo>
                <a:lnTo>
                  <a:pt x="110617" y="116966"/>
                </a:lnTo>
                <a:lnTo>
                  <a:pt x="144780" y="0"/>
                </a:lnTo>
                <a:lnTo>
                  <a:pt x="178943" y="116966"/>
                </a:lnTo>
                <a:lnTo>
                  <a:pt x="289560" y="116966"/>
                </a:lnTo>
                <a:lnTo>
                  <a:pt x="200025" y="189357"/>
                </a:lnTo>
                <a:lnTo>
                  <a:pt x="234315" y="306324"/>
                </a:lnTo>
                <a:lnTo>
                  <a:pt x="144780" y="234061"/>
                </a:lnTo>
                <a:lnTo>
                  <a:pt x="55244" y="306324"/>
                </a:lnTo>
                <a:lnTo>
                  <a:pt x="89535" y="189357"/>
                </a:lnTo>
                <a:lnTo>
                  <a:pt x="0" y="116966"/>
                </a:lnTo>
                <a:close/>
              </a:path>
            </a:pathLst>
          </a:custGeom>
          <a:ln w="9144">
            <a:solidFill>
              <a:srgbClr val="FF6600"/>
            </a:solidFill>
          </a:ln>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a:t>
            </a:fld>
            <a:r>
              <a:rPr spc="-5" dirty="0"/>
              <a:t> </a:t>
            </a:r>
            <a:r>
              <a:rPr dirty="0"/>
              <a:t>of</a:t>
            </a:r>
            <a:r>
              <a:rPr spc="-80" dirty="0"/>
              <a:t> </a:t>
            </a:r>
            <a:r>
              <a:rPr spc="-5" dirty="0"/>
              <a:t>83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5358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Sample </a:t>
            </a:r>
            <a:r>
              <a:rPr sz="2800" dirty="0">
                <a:solidFill>
                  <a:srgbClr val="343434"/>
                </a:solidFill>
                <a:latin typeface="Arial"/>
                <a:cs typeface="Arial"/>
              </a:rPr>
              <a:t>Installation</a:t>
            </a:r>
            <a:r>
              <a:rPr sz="2800" spc="-25" dirty="0">
                <a:solidFill>
                  <a:srgbClr val="343434"/>
                </a:solidFill>
                <a:latin typeface="Arial"/>
                <a:cs typeface="Arial"/>
              </a:rPr>
              <a:t> </a:t>
            </a:r>
            <a:r>
              <a:rPr sz="2800" spc="-5" dirty="0">
                <a:solidFill>
                  <a:srgbClr val="343434"/>
                </a:solidFill>
                <a:latin typeface="Arial"/>
                <a:cs typeface="Arial"/>
              </a:rPr>
              <a:t>Cautions</a:t>
            </a:r>
            <a:endParaRPr sz="2800">
              <a:latin typeface="Arial"/>
              <a:cs typeface="Arial"/>
            </a:endParaRPr>
          </a:p>
        </p:txBody>
      </p:sp>
      <p:sp>
        <p:nvSpPr>
          <p:cNvPr id="7" name="object 7"/>
          <p:cNvSpPr txBox="1"/>
          <p:nvPr/>
        </p:nvSpPr>
        <p:spPr>
          <a:xfrm>
            <a:off x="459740" y="1476502"/>
            <a:ext cx="2962910" cy="4476115"/>
          </a:xfrm>
          <a:prstGeom prst="rect">
            <a:avLst/>
          </a:prstGeom>
        </p:spPr>
        <p:txBody>
          <a:bodyPr vert="horz" wrap="square" lIns="0" tIns="12065" rIns="0" bIns="0" rtlCol="0">
            <a:spAutoFit/>
          </a:bodyPr>
          <a:lstStyle/>
          <a:p>
            <a:pPr marL="299085" marR="185420" indent="-287020">
              <a:lnSpc>
                <a:spcPct val="100000"/>
              </a:lnSpc>
              <a:spcBef>
                <a:spcPts val="95"/>
              </a:spcBef>
              <a:buFont typeface="Wingdings"/>
              <a:buChar char=""/>
              <a:tabLst>
                <a:tab pos="299720" algn="l"/>
              </a:tabLst>
            </a:pPr>
            <a:r>
              <a:rPr sz="1600" spc="-5" dirty="0">
                <a:solidFill>
                  <a:srgbClr val="1C1C1C"/>
                </a:solidFill>
                <a:latin typeface="Arial"/>
                <a:cs typeface="Arial"/>
              </a:rPr>
              <a:t>Ensure that unit is securely  fixed to the wall. Unit is  designed for </a:t>
            </a:r>
            <a:r>
              <a:rPr sz="1600" spc="-10" dirty="0">
                <a:solidFill>
                  <a:srgbClr val="1C1C1C"/>
                </a:solidFill>
                <a:latin typeface="Arial"/>
                <a:cs typeface="Arial"/>
              </a:rPr>
              <a:t>drying </a:t>
            </a:r>
            <a:r>
              <a:rPr sz="1600" spc="-5" dirty="0">
                <a:solidFill>
                  <a:srgbClr val="1C1C1C"/>
                </a:solidFill>
                <a:latin typeface="Arial"/>
                <a:cs typeface="Arial"/>
              </a:rPr>
              <a:t>towels.  Under no circumstances  should </a:t>
            </a:r>
            <a:r>
              <a:rPr sz="1600" spc="-10" dirty="0">
                <a:solidFill>
                  <a:srgbClr val="1C1C1C"/>
                </a:solidFill>
                <a:latin typeface="Arial"/>
                <a:cs typeface="Arial"/>
              </a:rPr>
              <a:t>anybody </a:t>
            </a:r>
            <a:r>
              <a:rPr sz="1600" spc="-5" dirty="0">
                <a:solidFill>
                  <a:srgbClr val="1C1C1C"/>
                </a:solidFill>
                <a:latin typeface="Arial"/>
                <a:cs typeface="Arial"/>
              </a:rPr>
              <a:t>climb on or  hang on</a:t>
            </a:r>
            <a:r>
              <a:rPr sz="1600" spc="5" dirty="0">
                <a:solidFill>
                  <a:srgbClr val="1C1C1C"/>
                </a:solidFill>
                <a:latin typeface="Arial"/>
                <a:cs typeface="Arial"/>
              </a:rPr>
              <a:t> </a:t>
            </a:r>
            <a:r>
              <a:rPr sz="1600" spc="-5" dirty="0">
                <a:solidFill>
                  <a:srgbClr val="1C1C1C"/>
                </a:solidFill>
                <a:latin typeface="Arial"/>
                <a:cs typeface="Arial"/>
              </a:rPr>
              <a:t>unit.</a:t>
            </a:r>
            <a:endParaRPr sz="1600">
              <a:latin typeface="Arial"/>
              <a:cs typeface="Arial"/>
            </a:endParaRPr>
          </a:p>
          <a:p>
            <a:pPr marL="299085" marR="5080" indent="-287020">
              <a:lnSpc>
                <a:spcPct val="100000"/>
              </a:lnSpc>
              <a:spcBef>
                <a:spcPts val="1205"/>
              </a:spcBef>
              <a:buFont typeface="Wingdings"/>
              <a:buChar char=""/>
              <a:tabLst>
                <a:tab pos="299720" algn="l"/>
              </a:tabLst>
            </a:pPr>
            <a:r>
              <a:rPr sz="1600" spc="-5" dirty="0">
                <a:solidFill>
                  <a:srgbClr val="1C1C1C"/>
                </a:solidFill>
                <a:latin typeface="Arial"/>
                <a:cs typeface="Arial"/>
              </a:rPr>
              <a:t>The fasteners provided with  the installation kit are for  convenience only and are not  suitable for all installation  conditions—it is the ultimate  responsibility of the installer  to ensure proper mounting  hardware is employed in  attaching the unit to the</a:t>
            </a:r>
            <a:r>
              <a:rPr sz="1600" spc="15" dirty="0">
                <a:solidFill>
                  <a:srgbClr val="1C1C1C"/>
                </a:solidFill>
                <a:latin typeface="Arial"/>
                <a:cs typeface="Arial"/>
              </a:rPr>
              <a:t> </a:t>
            </a:r>
            <a:r>
              <a:rPr sz="1600" spc="-5" dirty="0">
                <a:solidFill>
                  <a:srgbClr val="1C1C1C"/>
                </a:solidFill>
                <a:latin typeface="Arial"/>
                <a:cs typeface="Arial"/>
              </a:rPr>
              <a:t>wall.</a:t>
            </a:r>
            <a:endParaRPr sz="1600">
              <a:latin typeface="Arial"/>
              <a:cs typeface="Arial"/>
            </a:endParaRPr>
          </a:p>
          <a:p>
            <a:pPr marL="299085" indent="-287020">
              <a:lnSpc>
                <a:spcPct val="100000"/>
              </a:lnSpc>
              <a:spcBef>
                <a:spcPts val="1200"/>
              </a:spcBef>
              <a:buFont typeface="Wingdings"/>
              <a:buChar char=""/>
              <a:tabLst>
                <a:tab pos="299720" algn="l"/>
              </a:tabLst>
            </a:pPr>
            <a:r>
              <a:rPr sz="1600" spc="-5" dirty="0">
                <a:solidFill>
                  <a:srgbClr val="1C1C1C"/>
                </a:solidFill>
                <a:latin typeface="Arial"/>
                <a:cs typeface="Arial"/>
              </a:rPr>
              <a:t>Surface of unit is hot</a:t>
            </a:r>
            <a:r>
              <a:rPr sz="1600" spc="20" dirty="0">
                <a:solidFill>
                  <a:srgbClr val="1C1C1C"/>
                </a:solidFill>
                <a:latin typeface="Arial"/>
                <a:cs typeface="Arial"/>
              </a:rPr>
              <a:t> </a:t>
            </a:r>
            <a:r>
              <a:rPr sz="1600" spc="-10" dirty="0">
                <a:solidFill>
                  <a:srgbClr val="1C1C1C"/>
                </a:solidFill>
                <a:latin typeface="Arial"/>
                <a:cs typeface="Arial"/>
              </a:rPr>
              <a:t>when</a:t>
            </a:r>
            <a:endParaRPr sz="1600">
              <a:latin typeface="Arial"/>
              <a:cs typeface="Arial"/>
            </a:endParaRPr>
          </a:p>
          <a:p>
            <a:pPr marL="299085">
              <a:lnSpc>
                <a:spcPct val="100000"/>
              </a:lnSpc>
            </a:pPr>
            <a:r>
              <a:rPr sz="1600" spc="-10" dirty="0">
                <a:solidFill>
                  <a:srgbClr val="1C1C1C"/>
                </a:solidFill>
                <a:latin typeface="Arial"/>
                <a:cs typeface="Arial"/>
              </a:rPr>
              <a:t>on.</a:t>
            </a:r>
            <a:endParaRPr sz="1600">
              <a:latin typeface="Arial"/>
              <a:cs typeface="Arial"/>
            </a:endParaRPr>
          </a:p>
        </p:txBody>
      </p:sp>
      <p:sp>
        <p:nvSpPr>
          <p:cNvPr id="8" name="object 8"/>
          <p:cNvSpPr/>
          <p:nvPr/>
        </p:nvSpPr>
        <p:spPr>
          <a:xfrm>
            <a:off x="3959352" y="1441703"/>
            <a:ext cx="4730496" cy="4730496"/>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60</a:t>
            </a:fld>
            <a:r>
              <a:rPr spc="-5" dirty="0"/>
              <a:t> </a:t>
            </a:r>
            <a:r>
              <a:rPr dirty="0"/>
              <a:t>of</a:t>
            </a:r>
            <a:r>
              <a:rPr spc="-80" dirty="0"/>
              <a:t> </a:t>
            </a:r>
            <a:r>
              <a:rPr spc="-5" dirty="0"/>
              <a:t>83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7148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Sample Care and</a:t>
            </a:r>
            <a:r>
              <a:rPr sz="2800" spc="-10" dirty="0">
                <a:solidFill>
                  <a:srgbClr val="343434"/>
                </a:solidFill>
                <a:latin typeface="Arial"/>
                <a:cs typeface="Arial"/>
              </a:rPr>
              <a:t> </a:t>
            </a:r>
            <a:r>
              <a:rPr sz="2800" dirty="0">
                <a:solidFill>
                  <a:srgbClr val="343434"/>
                </a:solidFill>
                <a:latin typeface="Arial"/>
                <a:cs typeface="Arial"/>
              </a:rPr>
              <a:t>Instructions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61</a:t>
            </a:fld>
            <a:r>
              <a:rPr spc="-5" dirty="0"/>
              <a:t> </a:t>
            </a:r>
            <a:r>
              <a:rPr dirty="0"/>
              <a:t>of</a:t>
            </a:r>
            <a:r>
              <a:rPr spc="-80" dirty="0"/>
              <a:t> </a:t>
            </a:r>
            <a:r>
              <a:rPr spc="-5" dirty="0"/>
              <a:t>83</a:t>
            </a:r>
          </a:p>
        </p:txBody>
      </p:sp>
      <p:sp>
        <p:nvSpPr>
          <p:cNvPr id="7" name="object 7"/>
          <p:cNvSpPr txBox="1"/>
          <p:nvPr/>
        </p:nvSpPr>
        <p:spPr>
          <a:xfrm>
            <a:off x="459740" y="1476502"/>
            <a:ext cx="8183880" cy="3089275"/>
          </a:xfrm>
          <a:prstGeom prst="rect">
            <a:avLst/>
          </a:prstGeom>
        </p:spPr>
        <p:txBody>
          <a:bodyPr vert="horz" wrap="square" lIns="0" tIns="12065" rIns="0" bIns="0" rtlCol="0">
            <a:spAutoFit/>
          </a:bodyPr>
          <a:lstStyle/>
          <a:p>
            <a:pPr marL="299085" marR="106680" indent="-287020">
              <a:lnSpc>
                <a:spcPct val="100000"/>
              </a:lnSpc>
              <a:spcBef>
                <a:spcPts val="95"/>
              </a:spcBef>
              <a:buFont typeface="Wingdings"/>
              <a:buChar char=""/>
              <a:tabLst>
                <a:tab pos="299720" algn="l"/>
              </a:tabLst>
            </a:pPr>
            <a:r>
              <a:rPr sz="1600" spc="-40" dirty="0">
                <a:solidFill>
                  <a:srgbClr val="1C1C1C"/>
                </a:solidFill>
                <a:latin typeface="Arial"/>
                <a:cs typeface="Arial"/>
              </a:rPr>
              <a:t>Towels </a:t>
            </a:r>
            <a:r>
              <a:rPr sz="1600" spc="-10" dirty="0">
                <a:solidFill>
                  <a:srgbClr val="1C1C1C"/>
                </a:solidFill>
                <a:latin typeface="Arial"/>
                <a:cs typeface="Arial"/>
              </a:rPr>
              <a:t>which </a:t>
            </a:r>
            <a:r>
              <a:rPr sz="1600" spc="-5" dirty="0">
                <a:solidFill>
                  <a:srgbClr val="1C1C1C"/>
                </a:solidFill>
                <a:latin typeface="Arial"/>
                <a:cs typeface="Arial"/>
              </a:rPr>
              <a:t>contain soap or detergent, or fabric softener residue may appear to have  scorch marks; </a:t>
            </a:r>
            <a:r>
              <a:rPr sz="1600" spc="-15" dirty="0">
                <a:solidFill>
                  <a:srgbClr val="1C1C1C"/>
                </a:solidFill>
                <a:latin typeface="Arial"/>
                <a:cs typeface="Arial"/>
              </a:rPr>
              <a:t>however, </a:t>
            </a:r>
            <a:r>
              <a:rPr sz="1600" spc="-5" dirty="0">
                <a:solidFill>
                  <a:srgbClr val="1C1C1C"/>
                </a:solidFill>
                <a:latin typeface="Arial"/>
                <a:cs typeface="Arial"/>
              </a:rPr>
              <a:t>this is simply discoloration of the residue in the towels  themselves. The unit does not reach a temperature sufficient to scorch</a:t>
            </a:r>
            <a:r>
              <a:rPr sz="1600" spc="100" dirty="0">
                <a:solidFill>
                  <a:srgbClr val="1C1C1C"/>
                </a:solidFill>
                <a:latin typeface="Arial"/>
                <a:cs typeface="Arial"/>
              </a:rPr>
              <a:t> </a:t>
            </a:r>
            <a:r>
              <a:rPr sz="1600" spc="-5" dirty="0">
                <a:solidFill>
                  <a:srgbClr val="1C1C1C"/>
                </a:solidFill>
                <a:latin typeface="Arial"/>
                <a:cs typeface="Arial"/>
              </a:rPr>
              <a:t>towels.</a:t>
            </a:r>
            <a:endParaRPr sz="1600">
              <a:latin typeface="Arial"/>
              <a:cs typeface="Arial"/>
            </a:endParaRPr>
          </a:p>
          <a:p>
            <a:pPr marL="299085" marR="99695" indent="-287020" algn="just">
              <a:lnSpc>
                <a:spcPct val="100000"/>
              </a:lnSpc>
              <a:spcBef>
                <a:spcPts val="1205"/>
              </a:spcBef>
              <a:buFont typeface="Wingdings"/>
              <a:buChar char=""/>
              <a:tabLst>
                <a:tab pos="299720" algn="l"/>
              </a:tabLst>
            </a:pPr>
            <a:r>
              <a:rPr sz="1600" spc="-5" dirty="0">
                <a:solidFill>
                  <a:srgbClr val="1C1C1C"/>
                </a:solidFill>
                <a:latin typeface="Arial"/>
                <a:cs typeface="Arial"/>
              </a:rPr>
              <a:t>Some heated towel racks are constructed from 304 stainless steel. They are extremely  durable. </a:t>
            </a:r>
            <a:r>
              <a:rPr sz="1600" spc="-95" dirty="0">
                <a:solidFill>
                  <a:srgbClr val="1C1C1C"/>
                </a:solidFill>
                <a:latin typeface="Arial"/>
                <a:cs typeface="Arial"/>
              </a:rPr>
              <a:t>To </a:t>
            </a:r>
            <a:r>
              <a:rPr sz="1600" spc="-5" dirty="0">
                <a:solidFill>
                  <a:srgbClr val="1C1C1C"/>
                </a:solidFill>
                <a:latin typeface="Arial"/>
                <a:cs typeface="Arial"/>
              </a:rPr>
              <a:t>maintain their appearance, follow these simple care</a:t>
            </a:r>
            <a:r>
              <a:rPr sz="1600" spc="-204" dirty="0">
                <a:solidFill>
                  <a:srgbClr val="1C1C1C"/>
                </a:solidFill>
                <a:latin typeface="Arial"/>
                <a:cs typeface="Arial"/>
              </a:rPr>
              <a:t> </a:t>
            </a:r>
            <a:r>
              <a:rPr sz="1600" spc="-5" dirty="0">
                <a:solidFill>
                  <a:srgbClr val="1C1C1C"/>
                </a:solidFill>
                <a:latin typeface="Arial"/>
                <a:cs typeface="Arial"/>
              </a:rPr>
              <a:t>instructions:</a:t>
            </a:r>
            <a:endParaRPr sz="1600">
              <a:latin typeface="Arial"/>
              <a:cs typeface="Arial"/>
            </a:endParaRPr>
          </a:p>
          <a:p>
            <a:pPr marL="585470" lvl="1" indent="-292100" algn="just">
              <a:lnSpc>
                <a:spcPct val="100000"/>
              </a:lnSpc>
              <a:spcBef>
                <a:spcPts val="595"/>
              </a:spcBef>
              <a:buFont typeface="Wingdings"/>
              <a:buChar char=""/>
              <a:tabLst>
                <a:tab pos="586105" algn="l"/>
              </a:tabLst>
            </a:pPr>
            <a:r>
              <a:rPr sz="1600" spc="-5" dirty="0">
                <a:solidFill>
                  <a:srgbClr val="1C1C1C"/>
                </a:solidFill>
                <a:latin typeface="Arial"/>
                <a:cs typeface="Arial"/>
              </a:rPr>
              <a:t>For routine cleaning, simply switch </a:t>
            </a:r>
            <a:r>
              <a:rPr sz="1600" spc="-10" dirty="0">
                <a:solidFill>
                  <a:srgbClr val="1C1C1C"/>
                </a:solidFill>
                <a:latin typeface="Arial"/>
                <a:cs typeface="Arial"/>
              </a:rPr>
              <a:t>off </a:t>
            </a:r>
            <a:r>
              <a:rPr sz="1600" spc="-5" dirty="0">
                <a:solidFill>
                  <a:srgbClr val="1C1C1C"/>
                </a:solidFill>
                <a:latin typeface="Arial"/>
                <a:cs typeface="Arial"/>
              </a:rPr>
              <a:t>the unit, </a:t>
            </a:r>
            <a:r>
              <a:rPr sz="1600" dirty="0">
                <a:solidFill>
                  <a:srgbClr val="1C1C1C"/>
                </a:solidFill>
                <a:latin typeface="Arial"/>
                <a:cs typeface="Arial"/>
              </a:rPr>
              <a:t>allow </a:t>
            </a:r>
            <a:r>
              <a:rPr sz="1600" spc="-5" dirty="0">
                <a:solidFill>
                  <a:srgbClr val="1C1C1C"/>
                </a:solidFill>
                <a:latin typeface="Arial"/>
                <a:cs typeface="Arial"/>
              </a:rPr>
              <a:t>to cool to room</a:t>
            </a:r>
            <a:r>
              <a:rPr sz="1600" spc="135" dirty="0">
                <a:solidFill>
                  <a:srgbClr val="1C1C1C"/>
                </a:solidFill>
                <a:latin typeface="Arial"/>
                <a:cs typeface="Arial"/>
              </a:rPr>
              <a:t> </a:t>
            </a:r>
            <a:r>
              <a:rPr sz="1600" spc="-5" dirty="0">
                <a:solidFill>
                  <a:srgbClr val="1C1C1C"/>
                </a:solidFill>
                <a:latin typeface="Arial"/>
                <a:cs typeface="Arial"/>
              </a:rPr>
              <a:t>temperature,</a:t>
            </a:r>
            <a:endParaRPr sz="1600">
              <a:latin typeface="Arial"/>
              <a:cs typeface="Arial"/>
            </a:endParaRPr>
          </a:p>
          <a:p>
            <a:pPr marL="585470" algn="just">
              <a:lnSpc>
                <a:spcPct val="100000"/>
              </a:lnSpc>
              <a:spcBef>
                <a:spcPts val="5"/>
              </a:spcBef>
            </a:pPr>
            <a:r>
              <a:rPr sz="1600" spc="-10" dirty="0">
                <a:solidFill>
                  <a:srgbClr val="1C1C1C"/>
                </a:solidFill>
                <a:latin typeface="Arial"/>
                <a:cs typeface="Arial"/>
              </a:rPr>
              <a:t>wipe with </a:t>
            </a:r>
            <a:r>
              <a:rPr sz="1600" spc="-5" dirty="0">
                <a:solidFill>
                  <a:srgbClr val="1C1C1C"/>
                </a:solidFill>
                <a:latin typeface="Arial"/>
                <a:cs typeface="Arial"/>
              </a:rPr>
              <a:t>a damp cloth and </a:t>
            </a:r>
            <a:r>
              <a:rPr sz="1600" spc="-10" dirty="0">
                <a:solidFill>
                  <a:srgbClr val="1C1C1C"/>
                </a:solidFill>
                <a:latin typeface="Arial"/>
                <a:cs typeface="Arial"/>
              </a:rPr>
              <a:t>buff with </a:t>
            </a:r>
            <a:r>
              <a:rPr sz="1600" spc="-5" dirty="0">
                <a:solidFill>
                  <a:srgbClr val="1C1C1C"/>
                </a:solidFill>
                <a:latin typeface="Arial"/>
                <a:cs typeface="Arial"/>
              </a:rPr>
              <a:t>a soft, dry</a:t>
            </a:r>
            <a:r>
              <a:rPr sz="1600" spc="140" dirty="0">
                <a:solidFill>
                  <a:srgbClr val="1C1C1C"/>
                </a:solidFill>
                <a:latin typeface="Arial"/>
                <a:cs typeface="Arial"/>
              </a:rPr>
              <a:t> </a:t>
            </a:r>
            <a:r>
              <a:rPr sz="1600" spc="-5" dirty="0">
                <a:solidFill>
                  <a:srgbClr val="1C1C1C"/>
                </a:solidFill>
                <a:latin typeface="Arial"/>
                <a:cs typeface="Arial"/>
              </a:rPr>
              <a:t>cloth.</a:t>
            </a:r>
            <a:endParaRPr sz="1600">
              <a:latin typeface="Arial"/>
              <a:cs typeface="Arial"/>
            </a:endParaRPr>
          </a:p>
          <a:p>
            <a:pPr marL="585470" marR="5080" lvl="1" indent="-291465" algn="just">
              <a:lnSpc>
                <a:spcPct val="100000"/>
              </a:lnSpc>
              <a:spcBef>
                <a:spcPts val="600"/>
              </a:spcBef>
              <a:buFont typeface="Wingdings"/>
              <a:buChar char=""/>
              <a:tabLst>
                <a:tab pos="586105" algn="l"/>
              </a:tabLst>
            </a:pPr>
            <a:r>
              <a:rPr sz="1600" spc="-5" dirty="0">
                <a:solidFill>
                  <a:srgbClr val="1C1C1C"/>
                </a:solidFill>
                <a:latin typeface="Arial"/>
                <a:cs typeface="Arial"/>
              </a:rPr>
              <a:t>Light scratches and blemishes may be removed by polishing the unit. Unit should be  switched </a:t>
            </a:r>
            <a:r>
              <a:rPr sz="1600" spc="-10" dirty="0">
                <a:solidFill>
                  <a:srgbClr val="1C1C1C"/>
                </a:solidFill>
                <a:latin typeface="Arial"/>
                <a:cs typeface="Arial"/>
              </a:rPr>
              <a:t>off </a:t>
            </a:r>
            <a:r>
              <a:rPr sz="1600" spc="-5" dirty="0">
                <a:solidFill>
                  <a:srgbClr val="1C1C1C"/>
                </a:solidFill>
                <a:latin typeface="Arial"/>
                <a:cs typeface="Arial"/>
              </a:rPr>
              <a:t>and allowed to cool before polishing </a:t>
            </a:r>
            <a:r>
              <a:rPr sz="1600" spc="-10" dirty="0">
                <a:solidFill>
                  <a:srgbClr val="1C1C1C"/>
                </a:solidFill>
                <a:latin typeface="Arial"/>
                <a:cs typeface="Arial"/>
              </a:rPr>
              <a:t>with </a:t>
            </a:r>
            <a:r>
              <a:rPr sz="1600" spc="-5" dirty="0">
                <a:solidFill>
                  <a:srgbClr val="1C1C1C"/>
                </a:solidFill>
                <a:latin typeface="Arial"/>
                <a:cs typeface="Arial"/>
              </a:rPr>
              <a:t>a commercially available metal  polish.</a:t>
            </a:r>
            <a:endParaRPr sz="1600">
              <a:latin typeface="Arial"/>
              <a:cs typeface="Arial"/>
            </a:endParaRPr>
          </a:p>
          <a:p>
            <a:pPr marL="585470" lvl="1" indent="-292100" algn="just">
              <a:lnSpc>
                <a:spcPct val="100000"/>
              </a:lnSpc>
              <a:spcBef>
                <a:spcPts val="600"/>
              </a:spcBef>
              <a:buFont typeface="Wingdings"/>
              <a:buChar char=""/>
              <a:tabLst>
                <a:tab pos="586105" algn="l"/>
              </a:tabLst>
            </a:pPr>
            <a:r>
              <a:rPr sz="1600" spc="-5" dirty="0">
                <a:solidFill>
                  <a:srgbClr val="1C1C1C"/>
                </a:solidFill>
                <a:latin typeface="Arial"/>
                <a:cs typeface="Arial"/>
              </a:rPr>
              <a:t>Under no circumstances should abrasive cleaners be used to clean the</a:t>
            </a:r>
            <a:r>
              <a:rPr sz="1600" spc="80" dirty="0">
                <a:solidFill>
                  <a:srgbClr val="1C1C1C"/>
                </a:solidFill>
                <a:latin typeface="Arial"/>
                <a:cs typeface="Arial"/>
              </a:rPr>
              <a:t> </a:t>
            </a:r>
            <a:r>
              <a:rPr sz="1600" spc="-5" dirty="0">
                <a:solidFill>
                  <a:srgbClr val="1C1C1C"/>
                </a:solidFill>
                <a:latin typeface="Arial"/>
                <a:cs typeface="Arial"/>
              </a:rPr>
              <a:t>unit.</a:t>
            </a:r>
            <a:endParaRPr sz="16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714625" cy="452120"/>
          </a:xfrm>
          <a:prstGeom prst="rect">
            <a:avLst/>
          </a:prstGeom>
        </p:spPr>
        <p:txBody>
          <a:bodyPr vert="horz" wrap="square" lIns="0" tIns="12065" rIns="0" bIns="0" rtlCol="0">
            <a:spAutoFit/>
          </a:bodyPr>
          <a:lstStyle/>
          <a:p>
            <a:pPr marL="12700">
              <a:lnSpc>
                <a:spcPct val="100000"/>
              </a:lnSpc>
              <a:spcBef>
                <a:spcPts val="95"/>
              </a:spcBef>
            </a:pPr>
            <a:r>
              <a:rPr sz="2800" spc="-70" dirty="0">
                <a:solidFill>
                  <a:srgbClr val="343434"/>
                </a:solidFill>
                <a:latin typeface="Arial"/>
                <a:cs typeface="Arial"/>
              </a:rPr>
              <a:t>Towel</a:t>
            </a:r>
            <a:r>
              <a:rPr sz="2800" spc="-15" dirty="0">
                <a:solidFill>
                  <a:srgbClr val="343434"/>
                </a:solidFill>
                <a:latin typeface="Arial"/>
                <a:cs typeface="Arial"/>
              </a:rPr>
              <a:t> </a:t>
            </a:r>
            <a:r>
              <a:rPr sz="2800" spc="-5" dirty="0">
                <a:solidFill>
                  <a:srgbClr val="343434"/>
                </a:solidFill>
                <a:latin typeface="Arial"/>
                <a:cs typeface="Arial"/>
              </a:rPr>
              <a:t>Placement</a:t>
            </a:r>
            <a:endParaRPr sz="2800">
              <a:latin typeface="Arial"/>
              <a:cs typeface="Arial"/>
            </a:endParaRPr>
          </a:p>
        </p:txBody>
      </p:sp>
      <p:sp>
        <p:nvSpPr>
          <p:cNvPr id="7" name="object 7"/>
          <p:cNvSpPr txBox="1"/>
          <p:nvPr/>
        </p:nvSpPr>
        <p:spPr>
          <a:xfrm>
            <a:off x="4407789" y="1476502"/>
            <a:ext cx="4190365" cy="256159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When hanging a towel on a heated towel rack,  it is recommended that the towel be folded  lengthwise, and then draped over the top bar  </a:t>
            </a:r>
            <a:r>
              <a:rPr sz="1600" spc="-10" dirty="0">
                <a:solidFill>
                  <a:srgbClr val="1C1C1C"/>
                </a:solidFill>
                <a:latin typeface="Arial"/>
                <a:cs typeface="Arial"/>
              </a:rPr>
              <a:t>with </a:t>
            </a:r>
            <a:r>
              <a:rPr sz="1600" spc="-5" dirty="0">
                <a:solidFill>
                  <a:srgbClr val="1C1C1C"/>
                </a:solidFill>
                <a:latin typeface="Arial"/>
                <a:cs typeface="Arial"/>
              </a:rPr>
              <a:t>half of the towel on either side of the</a:t>
            </a:r>
            <a:r>
              <a:rPr sz="1600" spc="110" dirty="0">
                <a:solidFill>
                  <a:srgbClr val="1C1C1C"/>
                </a:solidFill>
                <a:latin typeface="Arial"/>
                <a:cs typeface="Arial"/>
              </a:rPr>
              <a:t> </a:t>
            </a:r>
            <a:r>
              <a:rPr sz="1600" spc="-5" dirty="0">
                <a:solidFill>
                  <a:srgbClr val="1C1C1C"/>
                </a:solidFill>
                <a:latin typeface="Arial"/>
                <a:cs typeface="Arial"/>
              </a:rPr>
              <a:t>unit.</a:t>
            </a:r>
            <a:endParaRPr sz="1600">
              <a:latin typeface="Arial"/>
              <a:cs typeface="Arial"/>
            </a:endParaRPr>
          </a:p>
          <a:p>
            <a:pPr>
              <a:lnSpc>
                <a:spcPct val="100000"/>
              </a:lnSpc>
              <a:spcBef>
                <a:spcPts val="45"/>
              </a:spcBef>
            </a:pPr>
            <a:endParaRPr sz="2300">
              <a:latin typeface="Arial"/>
              <a:cs typeface="Arial"/>
            </a:endParaRPr>
          </a:p>
          <a:p>
            <a:pPr marL="12700" marR="18415">
              <a:lnSpc>
                <a:spcPct val="100000"/>
              </a:lnSpc>
            </a:pPr>
            <a:r>
              <a:rPr sz="1600" spc="-5" dirty="0">
                <a:solidFill>
                  <a:srgbClr val="1C1C1C"/>
                </a:solidFill>
                <a:latin typeface="Arial"/>
                <a:cs typeface="Arial"/>
              </a:rPr>
              <a:t>Hanging towels </a:t>
            </a:r>
            <a:r>
              <a:rPr sz="1600" spc="-10" dirty="0">
                <a:solidFill>
                  <a:srgbClr val="1C1C1C"/>
                </a:solidFill>
                <a:latin typeface="Arial"/>
                <a:cs typeface="Arial"/>
              </a:rPr>
              <a:t>with </a:t>
            </a:r>
            <a:r>
              <a:rPr sz="1600" spc="-5" dirty="0">
                <a:solidFill>
                  <a:srgbClr val="1C1C1C"/>
                </a:solidFill>
                <a:latin typeface="Arial"/>
                <a:cs typeface="Arial"/>
              </a:rPr>
              <a:t>multiple folded layers  improves </a:t>
            </a:r>
            <a:r>
              <a:rPr sz="1600" dirty="0">
                <a:solidFill>
                  <a:srgbClr val="1C1C1C"/>
                </a:solidFill>
                <a:latin typeface="Arial"/>
                <a:cs typeface="Arial"/>
              </a:rPr>
              <a:t>insulation, </a:t>
            </a:r>
            <a:r>
              <a:rPr sz="1600" spc="-5" dirty="0">
                <a:solidFill>
                  <a:srgbClr val="1C1C1C"/>
                </a:solidFill>
                <a:latin typeface="Arial"/>
                <a:cs typeface="Arial"/>
              </a:rPr>
              <a:t>helping the towel absorb  and retain heat. The greater the surface area  of the towel touching the bars the </a:t>
            </a:r>
            <a:r>
              <a:rPr sz="1600" dirty="0">
                <a:solidFill>
                  <a:srgbClr val="1C1C1C"/>
                </a:solidFill>
                <a:latin typeface="Arial"/>
                <a:cs typeface="Arial"/>
              </a:rPr>
              <a:t>better— </a:t>
            </a:r>
            <a:r>
              <a:rPr sz="1600" spc="-5" dirty="0">
                <a:solidFill>
                  <a:srgbClr val="1C1C1C"/>
                </a:solidFill>
                <a:latin typeface="Arial"/>
                <a:cs typeface="Arial"/>
              </a:rPr>
              <a:t>this  decreases time needed to dry a</a:t>
            </a:r>
            <a:r>
              <a:rPr sz="1600" spc="40" dirty="0">
                <a:solidFill>
                  <a:srgbClr val="1C1C1C"/>
                </a:solidFill>
                <a:latin typeface="Arial"/>
                <a:cs typeface="Arial"/>
              </a:rPr>
              <a:t> </a:t>
            </a:r>
            <a:r>
              <a:rPr sz="1600" spc="-5" dirty="0">
                <a:solidFill>
                  <a:srgbClr val="1C1C1C"/>
                </a:solidFill>
                <a:latin typeface="Arial"/>
                <a:cs typeface="Arial"/>
              </a:rPr>
              <a:t>towel.</a:t>
            </a:r>
            <a:endParaRPr sz="1600">
              <a:latin typeface="Arial"/>
              <a:cs typeface="Arial"/>
            </a:endParaRPr>
          </a:p>
        </p:txBody>
      </p:sp>
      <p:sp>
        <p:nvSpPr>
          <p:cNvPr id="8" name="object 8"/>
          <p:cNvSpPr/>
          <p:nvPr/>
        </p:nvSpPr>
        <p:spPr>
          <a:xfrm>
            <a:off x="457200" y="1447800"/>
            <a:ext cx="355092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62</a:t>
            </a:fld>
            <a:r>
              <a:rPr spc="-5" dirty="0"/>
              <a:t> </a:t>
            </a:r>
            <a:r>
              <a:rPr dirty="0"/>
              <a:t>of</a:t>
            </a:r>
            <a:r>
              <a:rPr spc="-80" dirty="0"/>
              <a:t> </a:t>
            </a:r>
            <a:r>
              <a:rPr spc="-5" dirty="0"/>
              <a:t>83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1432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Mounting</a:t>
            </a:r>
            <a:r>
              <a:rPr sz="2800" spc="-20" dirty="0">
                <a:solidFill>
                  <a:srgbClr val="343434"/>
                </a:solidFill>
                <a:latin typeface="Arial"/>
                <a:cs typeface="Arial"/>
              </a:rPr>
              <a:t> </a:t>
            </a:r>
            <a:r>
              <a:rPr sz="2800" spc="-5" dirty="0">
                <a:solidFill>
                  <a:srgbClr val="343434"/>
                </a:solidFill>
                <a:latin typeface="Arial"/>
                <a:cs typeface="Arial"/>
              </a:rPr>
              <a:t>Options</a:t>
            </a:r>
            <a:endParaRPr sz="2800">
              <a:latin typeface="Arial"/>
              <a:cs typeface="Arial"/>
            </a:endParaRPr>
          </a:p>
        </p:txBody>
      </p:sp>
      <p:sp>
        <p:nvSpPr>
          <p:cNvPr id="7" name="object 7"/>
          <p:cNvSpPr txBox="1"/>
          <p:nvPr/>
        </p:nvSpPr>
        <p:spPr>
          <a:xfrm>
            <a:off x="459740" y="1476502"/>
            <a:ext cx="2882265" cy="4269105"/>
          </a:xfrm>
          <a:prstGeom prst="rect">
            <a:avLst/>
          </a:prstGeom>
        </p:spPr>
        <p:txBody>
          <a:bodyPr vert="horz" wrap="square" lIns="0" tIns="12065" rIns="0" bIns="0" rtlCol="0">
            <a:spAutoFit/>
          </a:bodyPr>
          <a:lstStyle/>
          <a:p>
            <a:pPr marL="12700" marR="47625" algn="just">
              <a:lnSpc>
                <a:spcPct val="100000"/>
              </a:lnSpc>
              <a:spcBef>
                <a:spcPts val="95"/>
              </a:spcBef>
            </a:pPr>
            <a:r>
              <a:rPr sz="1600" dirty="0">
                <a:solidFill>
                  <a:srgbClr val="1C1C1C"/>
                </a:solidFill>
                <a:latin typeface="Arial"/>
                <a:cs typeface="Arial"/>
              </a:rPr>
              <a:t>All </a:t>
            </a:r>
            <a:r>
              <a:rPr sz="1600" spc="-5" dirty="0">
                <a:solidFill>
                  <a:srgbClr val="1C1C1C"/>
                </a:solidFill>
                <a:latin typeface="Arial"/>
                <a:cs typeface="Arial"/>
              </a:rPr>
              <a:t>hydronic heated towel racks  are either wall or floor mounted  as they must be connected into  the existing hot </a:t>
            </a:r>
            <a:r>
              <a:rPr sz="1600" spc="-10" dirty="0">
                <a:solidFill>
                  <a:srgbClr val="1C1C1C"/>
                </a:solidFill>
                <a:latin typeface="Arial"/>
                <a:cs typeface="Arial"/>
              </a:rPr>
              <a:t>water </a:t>
            </a:r>
            <a:r>
              <a:rPr sz="1600" spc="-5" dirty="0">
                <a:solidFill>
                  <a:srgbClr val="1C1C1C"/>
                </a:solidFill>
                <a:latin typeface="Arial"/>
                <a:cs typeface="Arial"/>
              </a:rPr>
              <a:t>plumbing  or radiant heating</a:t>
            </a:r>
            <a:r>
              <a:rPr sz="1600" spc="10" dirty="0">
                <a:solidFill>
                  <a:srgbClr val="1C1C1C"/>
                </a:solidFill>
                <a:latin typeface="Arial"/>
                <a:cs typeface="Arial"/>
              </a:rPr>
              <a:t> </a:t>
            </a:r>
            <a:r>
              <a:rPr sz="1600" spc="-5" dirty="0">
                <a:solidFill>
                  <a:srgbClr val="1C1C1C"/>
                </a:solidFill>
                <a:latin typeface="Arial"/>
                <a:cs typeface="Arial"/>
              </a:rPr>
              <a:t>systems.</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pPr>
            <a:r>
              <a:rPr sz="1600" spc="-20" dirty="0">
                <a:solidFill>
                  <a:srgbClr val="1C1C1C"/>
                </a:solidFill>
                <a:latin typeface="Arial"/>
                <a:cs typeface="Arial"/>
              </a:rPr>
              <a:t>Wall </a:t>
            </a:r>
            <a:r>
              <a:rPr sz="1600" spc="-5" dirty="0">
                <a:solidFill>
                  <a:srgbClr val="1C1C1C"/>
                </a:solidFill>
                <a:latin typeface="Arial"/>
                <a:cs typeface="Arial"/>
              </a:rPr>
              <a:t>mounted heated towel  racks are a great option </a:t>
            </a:r>
            <a:r>
              <a:rPr sz="1600" spc="-10" dirty="0">
                <a:solidFill>
                  <a:srgbClr val="1C1C1C"/>
                </a:solidFill>
                <a:latin typeface="Arial"/>
                <a:cs typeface="Arial"/>
              </a:rPr>
              <a:t>where  </a:t>
            </a:r>
            <a:r>
              <a:rPr sz="1600" spc="-5" dirty="0">
                <a:solidFill>
                  <a:srgbClr val="1C1C1C"/>
                </a:solidFill>
                <a:latin typeface="Arial"/>
                <a:cs typeface="Arial"/>
              </a:rPr>
              <a:t>there is limited floor space; they  take the place of more  conventional towel bars. They  can be hydronic or electric,  hardwired or plug-in. </a:t>
            </a:r>
            <a:r>
              <a:rPr sz="1600" spc="-15" dirty="0">
                <a:solidFill>
                  <a:srgbClr val="1C1C1C"/>
                </a:solidFill>
                <a:latin typeface="Arial"/>
                <a:cs typeface="Arial"/>
              </a:rPr>
              <a:t>Variations  </a:t>
            </a:r>
            <a:r>
              <a:rPr sz="1600" spc="-5" dirty="0">
                <a:solidFill>
                  <a:srgbClr val="1C1C1C"/>
                </a:solidFill>
                <a:latin typeface="Arial"/>
                <a:cs typeface="Arial"/>
              </a:rPr>
              <a:t>in </a:t>
            </a:r>
            <a:r>
              <a:rPr sz="1600" spc="-10" dirty="0">
                <a:solidFill>
                  <a:srgbClr val="1C1C1C"/>
                </a:solidFill>
                <a:latin typeface="Arial"/>
                <a:cs typeface="Arial"/>
              </a:rPr>
              <a:t>wall </a:t>
            </a:r>
            <a:r>
              <a:rPr sz="1600" spc="-5" dirty="0">
                <a:solidFill>
                  <a:srgbClr val="1C1C1C"/>
                </a:solidFill>
                <a:latin typeface="Arial"/>
                <a:cs typeface="Arial"/>
              </a:rPr>
              <a:t>surfaces (e.g., tiled  areas and flat areas) must be  considered </a:t>
            </a:r>
            <a:r>
              <a:rPr sz="1600" spc="-10" dirty="0">
                <a:solidFill>
                  <a:srgbClr val="1C1C1C"/>
                </a:solidFill>
                <a:latin typeface="Arial"/>
                <a:cs typeface="Arial"/>
              </a:rPr>
              <a:t>when </a:t>
            </a:r>
            <a:r>
              <a:rPr sz="1600" spc="-5" dirty="0">
                <a:solidFill>
                  <a:srgbClr val="1C1C1C"/>
                </a:solidFill>
                <a:latin typeface="Arial"/>
                <a:cs typeface="Arial"/>
              </a:rPr>
              <a:t>choosing the  unit and </a:t>
            </a:r>
            <a:r>
              <a:rPr sz="1600" dirty="0">
                <a:solidFill>
                  <a:srgbClr val="1C1C1C"/>
                </a:solidFill>
                <a:latin typeface="Arial"/>
                <a:cs typeface="Arial"/>
              </a:rPr>
              <a:t>its</a:t>
            </a:r>
            <a:r>
              <a:rPr sz="1600" spc="-10" dirty="0">
                <a:solidFill>
                  <a:srgbClr val="1C1C1C"/>
                </a:solidFill>
                <a:latin typeface="Arial"/>
                <a:cs typeface="Arial"/>
              </a:rPr>
              <a:t> </a:t>
            </a:r>
            <a:r>
              <a:rPr sz="1600" spc="-5" dirty="0">
                <a:solidFill>
                  <a:srgbClr val="1C1C1C"/>
                </a:solidFill>
                <a:latin typeface="Arial"/>
                <a:cs typeface="Arial"/>
              </a:rPr>
              <a:t>placement.</a:t>
            </a:r>
            <a:endParaRPr sz="1600">
              <a:latin typeface="Arial"/>
              <a:cs typeface="Arial"/>
            </a:endParaRPr>
          </a:p>
        </p:txBody>
      </p:sp>
      <p:sp>
        <p:nvSpPr>
          <p:cNvPr id="8" name="object 8"/>
          <p:cNvSpPr/>
          <p:nvPr/>
        </p:nvSpPr>
        <p:spPr>
          <a:xfrm>
            <a:off x="3886200" y="1441703"/>
            <a:ext cx="4797552" cy="4730496"/>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63</a:t>
            </a:fld>
            <a:r>
              <a:rPr spc="-5" dirty="0"/>
              <a:t> </a:t>
            </a:r>
            <a:r>
              <a:rPr dirty="0"/>
              <a:t>of</a:t>
            </a:r>
            <a:r>
              <a:rPr spc="-80" dirty="0"/>
              <a:t> </a:t>
            </a:r>
            <a:r>
              <a:rPr spc="-5" dirty="0"/>
              <a:t>83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81432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Mounting</a:t>
            </a:r>
            <a:r>
              <a:rPr sz="2800" spc="-20" dirty="0">
                <a:solidFill>
                  <a:srgbClr val="343434"/>
                </a:solidFill>
                <a:latin typeface="Arial"/>
                <a:cs typeface="Arial"/>
              </a:rPr>
              <a:t> </a:t>
            </a:r>
            <a:r>
              <a:rPr sz="2800" spc="-5" dirty="0">
                <a:solidFill>
                  <a:srgbClr val="343434"/>
                </a:solidFill>
                <a:latin typeface="Arial"/>
                <a:cs typeface="Arial"/>
              </a:rPr>
              <a:t>Options</a:t>
            </a:r>
            <a:endParaRPr sz="2800">
              <a:latin typeface="Arial"/>
              <a:cs typeface="Arial"/>
            </a:endParaRPr>
          </a:p>
        </p:txBody>
      </p:sp>
      <p:sp>
        <p:nvSpPr>
          <p:cNvPr id="7" name="object 7"/>
          <p:cNvSpPr txBox="1"/>
          <p:nvPr/>
        </p:nvSpPr>
        <p:spPr>
          <a:xfrm>
            <a:off x="459740" y="1476502"/>
            <a:ext cx="4449445" cy="4122420"/>
          </a:xfrm>
          <a:prstGeom prst="rect">
            <a:avLst/>
          </a:prstGeom>
        </p:spPr>
        <p:txBody>
          <a:bodyPr vert="horz" wrap="square" lIns="0" tIns="12065" rIns="0" bIns="0" rtlCol="0">
            <a:spAutoFit/>
          </a:bodyPr>
          <a:lstStyle/>
          <a:p>
            <a:pPr marL="12700" marR="10160">
              <a:lnSpc>
                <a:spcPct val="100000"/>
              </a:lnSpc>
              <a:spcBef>
                <a:spcPts val="95"/>
              </a:spcBef>
            </a:pPr>
            <a:r>
              <a:rPr sz="1600" spc="-5" dirty="0">
                <a:solidFill>
                  <a:srgbClr val="1C1C1C"/>
                </a:solidFill>
                <a:latin typeface="Arial"/>
                <a:cs typeface="Arial"/>
              </a:rPr>
              <a:t>How the units are mounted depends on the unit  </a:t>
            </a:r>
            <a:r>
              <a:rPr sz="1600" dirty="0">
                <a:solidFill>
                  <a:srgbClr val="1C1C1C"/>
                </a:solidFill>
                <a:latin typeface="Arial"/>
                <a:cs typeface="Arial"/>
              </a:rPr>
              <a:t>itself </a:t>
            </a:r>
            <a:r>
              <a:rPr sz="1600" spc="-5" dirty="0">
                <a:solidFill>
                  <a:srgbClr val="1C1C1C"/>
                </a:solidFill>
                <a:latin typeface="Arial"/>
                <a:cs typeface="Arial"/>
              </a:rPr>
              <a:t>and the </a:t>
            </a:r>
            <a:r>
              <a:rPr sz="1600" spc="-10" dirty="0">
                <a:solidFill>
                  <a:srgbClr val="1C1C1C"/>
                </a:solidFill>
                <a:latin typeface="Arial"/>
                <a:cs typeface="Arial"/>
              </a:rPr>
              <a:t>type </a:t>
            </a:r>
            <a:r>
              <a:rPr sz="1600" spc="-5" dirty="0">
                <a:solidFill>
                  <a:srgbClr val="1C1C1C"/>
                </a:solidFill>
                <a:latin typeface="Arial"/>
                <a:cs typeface="Arial"/>
              </a:rPr>
              <a:t>of heating system. It is  important to verify mounting options </a:t>
            </a:r>
            <a:r>
              <a:rPr sz="1600" spc="-10" dirty="0">
                <a:solidFill>
                  <a:srgbClr val="1C1C1C"/>
                </a:solidFill>
                <a:latin typeface="Arial"/>
                <a:cs typeface="Arial"/>
              </a:rPr>
              <a:t>with </a:t>
            </a:r>
            <a:r>
              <a:rPr sz="1600" spc="-5" dirty="0">
                <a:solidFill>
                  <a:srgbClr val="1C1C1C"/>
                </a:solidFill>
                <a:latin typeface="Arial"/>
                <a:cs typeface="Arial"/>
              </a:rPr>
              <a:t>the  manufacturer as some units may not function  correctly if not mounted according to</a:t>
            </a:r>
            <a:r>
              <a:rPr sz="1600" spc="100" dirty="0">
                <a:solidFill>
                  <a:srgbClr val="1C1C1C"/>
                </a:solidFill>
                <a:latin typeface="Arial"/>
                <a:cs typeface="Arial"/>
              </a:rPr>
              <a:t> </a:t>
            </a:r>
            <a:r>
              <a:rPr sz="1600" spc="-5" dirty="0">
                <a:solidFill>
                  <a:srgbClr val="1C1C1C"/>
                </a:solidFill>
                <a:latin typeface="Arial"/>
                <a:cs typeface="Arial"/>
              </a:rPr>
              <a:t>instructions.</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pPr>
            <a:r>
              <a:rPr sz="1600" spc="-5" dirty="0">
                <a:solidFill>
                  <a:srgbClr val="1C1C1C"/>
                </a:solidFill>
                <a:latin typeface="Arial"/>
                <a:cs typeface="Arial"/>
              </a:rPr>
              <a:t>Some heated towel racks can be mounted in any  direction desired (upside </a:t>
            </a:r>
            <a:r>
              <a:rPr sz="1600" spc="-10" dirty="0">
                <a:solidFill>
                  <a:srgbClr val="1C1C1C"/>
                </a:solidFill>
                <a:latin typeface="Arial"/>
                <a:cs typeface="Arial"/>
              </a:rPr>
              <a:t>down </a:t>
            </a:r>
            <a:r>
              <a:rPr sz="1600" spc="-5" dirty="0">
                <a:solidFill>
                  <a:srgbClr val="1C1C1C"/>
                </a:solidFill>
                <a:latin typeface="Arial"/>
                <a:cs typeface="Arial"/>
              </a:rPr>
              <a:t>or </a:t>
            </a:r>
            <a:r>
              <a:rPr sz="1600" spc="-10" dirty="0">
                <a:solidFill>
                  <a:srgbClr val="1C1C1C"/>
                </a:solidFill>
                <a:latin typeface="Arial"/>
                <a:cs typeface="Arial"/>
              </a:rPr>
              <a:t>sideways) </a:t>
            </a:r>
            <a:r>
              <a:rPr sz="1600" spc="-5" dirty="0">
                <a:solidFill>
                  <a:srgbClr val="1C1C1C"/>
                </a:solidFill>
                <a:latin typeface="Arial"/>
                <a:cs typeface="Arial"/>
              </a:rPr>
              <a:t>and  </a:t>
            </a:r>
            <a:r>
              <a:rPr sz="1600" spc="-10" dirty="0">
                <a:solidFill>
                  <a:srgbClr val="1C1C1C"/>
                </a:solidFill>
                <a:latin typeface="Arial"/>
                <a:cs typeface="Arial"/>
              </a:rPr>
              <a:t>will </a:t>
            </a:r>
            <a:r>
              <a:rPr sz="1600" spc="-5" dirty="0">
                <a:solidFill>
                  <a:srgbClr val="1C1C1C"/>
                </a:solidFill>
                <a:latin typeface="Arial"/>
                <a:cs typeface="Arial"/>
              </a:rPr>
              <a:t>still perform just as they are expected to. This  is a convenient option </a:t>
            </a:r>
            <a:r>
              <a:rPr sz="1600" spc="-10" dirty="0">
                <a:solidFill>
                  <a:srgbClr val="1C1C1C"/>
                </a:solidFill>
                <a:latin typeface="Arial"/>
                <a:cs typeface="Arial"/>
              </a:rPr>
              <a:t>when </a:t>
            </a:r>
            <a:r>
              <a:rPr sz="1600" spc="-5" dirty="0">
                <a:solidFill>
                  <a:srgbClr val="1C1C1C"/>
                </a:solidFill>
                <a:latin typeface="Arial"/>
                <a:cs typeface="Arial"/>
              </a:rPr>
              <a:t>the customer </a:t>
            </a:r>
            <a:r>
              <a:rPr sz="1600" spc="-10" dirty="0">
                <a:solidFill>
                  <a:srgbClr val="1C1C1C"/>
                </a:solidFill>
                <a:latin typeface="Arial"/>
                <a:cs typeface="Arial"/>
              </a:rPr>
              <a:t>wants  </a:t>
            </a:r>
            <a:r>
              <a:rPr sz="1600" spc="-5" dirty="0">
                <a:solidFill>
                  <a:srgbClr val="1C1C1C"/>
                </a:solidFill>
                <a:latin typeface="Arial"/>
                <a:cs typeface="Arial"/>
              </a:rPr>
              <a:t>the wiring and switch to be </a:t>
            </a:r>
            <a:r>
              <a:rPr sz="1600" dirty="0">
                <a:solidFill>
                  <a:srgbClr val="1C1C1C"/>
                </a:solidFill>
                <a:latin typeface="Arial"/>
                <a:cs typeface="Arial"/>
              </a:rPr>
              <a:t>in </a:t>
            </a:r>
            <a:r>
              <a:rPr sz="1600" spc="-5" dirty="0">
                <a:solidFill>
                  <a:srgbClr val="1C1C1C"/>
                </a:solidFill>
                <a:latin typeface="Arial"/>
                <a:cs typeface="Arial"/>
              </a:rPr>
              <a:t>a different</a:t>
            </a:r>
            <a:r>
              <a:rPr sz="1600" spc="40" dirty="0">
                <a:solidFill>
                  <a:srgbClr val="1C1C1C"/>
                </a:solidFill>
                <a:latin typeface="Arial"/>
                <a:cs typeface="Arial"/>
              </a:rPr>
              <a:t> </a:t>
            </a:r>
            <a:r>
              <a:rPr sz="1600" spc="-5" dirty="0">
                <a:solidFill>
                  <a:srgbClr val="1C1C1C"/>
                </a:solidFill>
                <a:latin typeface="Arial"/>
                <a:cs typeface="Arial"/>
              </a:rPr>
              <a:t>location.</a:t>
            </a:r>
            <a:endParaRPr sz="1600">
              <a:latin typeface="Arial"/>
              <a:cs typeface="Arial"/>
            </a:endParaRPr>
          </a:p>
          <a:p>
            <a:pPr>
              <a:lnSpc>
                <a:spcPct val="100000"/>
              </a:lnSpc>
              <a:spcBef>
                <a:spcPts val="50"/>
              </a:spcBef>
            </a:pPr>
            <a:endParaRPr sz="2300">
              <a:latin typeface="Arial"/>
              <a:cs typeface="Arial"/>
            </a:endParaRPr>
          </a:p>
          <a:p>
            <a:pPr marL="12700" marR="111760">
              <a:lnSpc>
                <a:spcPct val="100000"/>
              </a:lnSpc>
            </a:pPr>
            <a:r>
              <a:rPr sz="1600" spc="-5" dirty="0">
                <a:solidFill>
                  <a:srgbClr val="1C1C1C"/>
                </a:solidFill>
                <a:latin typeface="Arial"/>
                <a:cs typeface="Arial"/>
              </a:rPr>
              <a:t>The position of the electrical wiring and fittings  may be an option at the time of ordering. Check  </a:t>
            </a:r>
            <a:r>
              <a:rPr sz="1600" spc="-10" dirty="0">
                <a:solidFill>
                  <a:srgbClr val="1C1C1C"/>
                </a:solidFill>
                <a:latin typeface="Arial"/>
                <a:cs typeface="Arial"/>
              </a:rPr>
              <a:t>with </a:t>
            </a:r>
            <a:r>
              <a:rPr sz="1600" spc="-5" dirty="0">
                <a:solidFill>
                  <a:srgbClr val="1C1C1C"/>
                </a:solidFill>
                <a:latin typeface="Arial"/>
                <a:cs typeface="Arial"/>
              </a:rPr>
              <a:t>the manufacturer to see </a:t>
            </a:r>
            <a:r>
              <a:rPr sz="1600" dirty="0">
                <a:solidFill>
                  <a:srgbClr val="1C1C1C"/>
                </a:solidFill>
                <a:latin typeface="Arial"/>
                <a:cs typeface="Arial"/>
              </a:rPr>
              <a:t>if </a:t>
            </a:r>
            <a:r>
              <a:rPr sz="1600" spc="-5" dirty="0">
                <a:solidFill>
                  <a:srgbClr val="1C1C1C"/>
                </a:solidFill>
                <a:latin typeface="Arial"/>
                <a:cs typeface="Arial"/>
              </a:rPr>
              <a:t>this is a standard  or customizable</a:t>
            </a:r>
            <a:r>
              <a:rPr sz="1600" spc="-10" dirty="0">
                <a:solidFill>
                  <a:srgbClr val="1C1C1C"/>
                </a:solidFill>
                <a:latin typeface="Arial"/>
                <a:cs typeface="Arial"/>
              </a:rPr>
              <a:t> </a:t>
            </a:r>
            <a:r>
              <a:rPr sz="1600" spc="-5" dirty="0">
                <a:solidFill>
                  <a:srgbClr val="1C1C1C"/>
                </a:solidFill>
                <a:latin typeface="Arial"/>
                <a:cs typeface="Arial"/>
              </a:rPr>
              <a:t>option.</a:t>
            </a:r>
            <a:endParaRPr sz="1600">
              <a:latin typeface="Arial"/>
              <a:cs typeface="Arial"/>
            </a:endParaRPr>
          </a:p>
        </p:txBody>
      </p:sp>
      <p:sp>
        <p:nvSpPr>
          <p:cNvPr id="8" name="object 8"/>
          <p:cNvSpPr/>
          <p:nvPr/>
        </p:nvSpPr>
        <p:spPr>
          <a:xfrm>
            <a:off x="5486400" y="1447800"/>
            <a:ext cx="3200400" cy="472440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64</a:t>
            </a:fld>
            <a:r>
              <a:rPr spc="-5" dirty="0"/>
              <a:t> </a:t>
            </a:r>
            <a:r>
              <a:rPr dirty="0"/>
              <a:t>of</a:t>
            </a:r>
            <a:r>
              <a:rPr spc="-80" dirty="0"/>
              <a:t> </a:t>
            </a:r>
            <a:r>
              <a:rPr spc="-5" dirty="0"/>
              <a:t>83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846070" y="565149"/>
            <a:ext cx="3376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REVIEW</a:t>
            </a:r>
            <a:r>
              <a:rPr sz="2800" spc="-65" dirty="0">
                <a:solidFill>
                  <a:srgbClr val="F1F1F1"/>
                </a:solidFill>
                <a:latin typeface="Arial"/>
                <a:cs typeface="Arial"/>
              </a:rPr>
              <a:t> </a:t>
            </a:r>
            <a:r>
              <a:rPr sz="2800" spc="-10" dirty="0">
                <a:solidFill>
                  <a:srgbClr val="F1F1F1"/>
                </a:solidFill>
                <a:latin typeface="Arial"/>
                <a:cs typeface="Arial"/>
              </a:rPr>
              <a:t>QUESTION</a:t>
            </a:r>
            <a:endParaRPr sz="2800">
              <a:latin typeface="Arial"/>
              <a:cs typeface="Arial"/>
            </a:endParaRPr>
          </a:p>
        </p:txBody>
      </p:sp>
      <p:sp>
        <p:nvSpPr>
          <p:cNvPr id="10" name="object 10"/>
          <p:cNvSpPr txBox="1"/>
          <p:nvPr/>
        </p:nvSpPr>
        <p:spPr>
          <a:xfrm>
            <a:off x="459740" y="3671697"/>
            <a:ext cx="362331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1F1F1"/>
                </a:solidFill>
                <a:latin typeface="Arial"/>
                <a:cs typeface="Arial"/>
              </a:rPr>
              <a:t>Explain recommended towel placement.</a:t>
            </a:r>
            <a:endParaRPr sz="1600">
              <a:latin typeface="Arial"/>
              <a:cs typeface="Arial"/>
            </a:endParaRPr>
          </a:p>
        </p:txBody>
      </p:sp>
      <p:sp>
        <p:nvSpPr>
          <p:cNvPr id="11" name="object 11"/>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2" name="object 12"/>
          <p:cNvSpPr/>
          <p:nvPr/>
        </p:nvSpPr>
        <p:spPr>
          <a:xfrm>
            <a:off x="5135879" y="1752600"/>
            <a:ext cx="3550920" cy="411480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131308" y="1748027"/>
            <a:ext cx="3560445" cy="4124325"/>
          </a:xfrm>
          <a:custGeom>
            <a:avLst/>
            <a:gdLst/>
            <a:ahLst/>
            <a:cxnLst/>
            <a:rect l="l" t="t" r="r" b="b"/>
            <a:pathLst>
              <a:path w="3560445" h="4124325">
                <a:moveTo>
                  <a:pt x="0" y="4123944"/>
                </a:moveTo>
                <a:lnTo>
                  <a:pt x="3560064" y="4123944"/>
                </a:lnTo>
                <a:lnTo>
                  <a:pt x="3560064" y="0"/>
                </a:lnTo>
                <a:lnTo>
                  <a:pt x="0" y="0"/>
                </a:lnTo>
                <a:lnTo>
                  <a:pt x="0" y="4123944"/>
                </a:lnTo>
                <a:close/>
              </a:path>
            </a:pathLst>
          </a:custGeom>
          <a:ln w="9144">
            <a:solidFill>
              <a:srgbClr val="404040"/>
            </a:solidFill>
          </a:ln>
        </p:spPr>
        <p:txBody>
          <a:bodyPr wrap="square" lIns="0" tIns="0" rIns="0" bIns="0" rtlCol="0"/>
          <a:lstStyle/>
          <a:p>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65</a:t>
            </a:fld>
            <a:r>
              <a:rPr spc="-5" dirty="0"/>
              <a:t> </a:t>
            </a:r>
            <a:r>
              <a:rPr dirty="0"/>
              <a:t>of</a:t>
            </a:r>
            <a:r>
              <a:rPr spc="-80" dirty="0"/>
              <a:t> </a:t>
            </a:r>
            <a:r>
              <a:rPr spc="-5" dirty="0"/>
              <a:t>83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85858"/>
          </a:solidFill>
        </p:spPr>
        <p:txBody>
          <a:bodyPr wrap="square" lIns="0" tIns="0" rIns="0" bIns="0" rtlCol="0"/>
          <a:lstStyle/>
          <a:p>
            <a:endParaRPr/>
          </a:p>
        </p:txBody>
      </p:sp>
      <p:sp>
        <p:nvSpPr>
          <p:cNvPr id="3" name="object 3"/>
          <p:cNvSpPr/>
          <p:nvPr/>
        </p:nvSpPr>
        <p:spPr>
          <a:xfrm>
            <a:off x="6829043" y="6414515"/>
            <a:ext cx="228600" cy="208915"/>
          </a:xfrm>
          <a:custGeom>
            <a:avLst/>
            <a:gdLst/>
            <a:ahLst/>
            <a:cxnLst/>
            <a:rect l="l" t="t" r="r" b="b"/>
            <a:pathLst>
              <a:path w="228600" h="208915">
                <a:moveTo>
                  <a:pt x="228600" y="0"/>
                </a:moveTo>
                <a:lnTo>
                  <a:pt x="0" y="104394"/>
                </a:lnTo>
                <a:lnTo>
                  <a:pt x="228600" y="208788"/>
                </a:lnTo>
                <a:lnTo>
                  <a:pt x="228600" y="0"/>
                </a:lnTo>
                <a:close/>
              </a:path>
            </a:pathLst>
          </a:custGeom>
          <a:solidFill>
            <a:srgbClr val="A6A6A6"/>
          </a:solidFill>
        </p:spPr>
        <p:txBody>
          <a:bodyPr wrap="square" lIns="0" tIns="0" rIns="0" bIns="0" rtlCol="0"/>
          <a:lstStyle/>
          <a:p>
            <a:endParaRPr/>
          </a:p>
        </p:txBody>
      </p:sp>
      <p:sp>
        <p:nvSpPr>
          <p:cNvPr id="4" name="object 4"/>
          <p:cNvSpPr/>
          <p:nvPr/>
        </p:nvSpPr>
        <p:spPr>
          <a:xfrm>
            <a:off x="8442959" y="6409944"/>
            <a:ext cx="228600" cy="208915"/>
          </a:xfrm>
          <a:custGeom>
            <a:avLst/>
            <a:gdLst/>
            <a:ahLst/>
            <a:cxnLst/>
            <a:rect l="l" t="t" r="r" b="b"/>
            <a:pathLst>
              <a:path w="228600" h="208915">
                <a:moveTo>
                  <a:pt x="0" y="0"/>
                </a:moveTo>
                <a:lnTo>
                  <a:pt x="0" y="208787"/>
                </a:lnTo>
                <a:lnTo>
                  <a:pt x="228600" y="104393"/>
                </a:lnTo>
                <a:lnTo>
                  <a:pt x="0" y="0"/>
                </a:lnTo>
                <a:close/>
              </a:path>
            </a:pathLst>
          </a:custGeom>
          <a:solidFill>
            <a:srgbClr val="A6A6A6"/>
          </a:solidFill>
        </p:spPr>
        <p:txBody>
          <a:bodyPr wrap="square" lIns="0" tIns="0" rIns="0" bIns="0" rtlCol="0"/>
          <a:lstStyle/>
          <a:p>
            <a:endParaRPr/>
          </a:p>
        </p:txBody>
      </p:sp>
      <p:sp>
        <p:nvSpPr>
          <p:cNvPr id="5" name="object 5"/>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6" name="object 6"/>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7" name="object 7"/>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8" name="object 8"/>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743705" y="565149"/>
            <a:ext cx="158305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1F1F1"/>
                </a:solidFill>
                <a:latin typeface="Arial"/>
                <a:cs typeface="Arial"/>
              </a:rPr>
              <a:t>AN</a:t>
            </a:r>
            <a:r>
              <a:rPr sz="2800" spc="-20" dirty="0">
                <a:solidFill>
                  <a:srgbClr val="F1F1F1"/>
                </a:solidFill>
                <a:latin typeface="Arial"/>
                <a:cs typeface="Arial"/>
              </a:rPr>
              <a:t>S</a:t>
            </a:r>
            <a:r>
              <a:rPr sz="2800" spc="-5" dirty="0">
                <a:solidFill>
                  <a:srgbClr val="F1F1F1"/>
                </a:solidFill>
                <a:latin typeface="Arial"/>
                <a:cs typeface="Arial"/>
              </a:rPr>
              <a:t>WER</a:t>
            </a:r>
            <a:endParaRPr sz="2800">
              <a:latin typeface="Arial"/>
              <a:cs typeface="Arial"/>
            </a:endParaRPr>
          </a:p>
        </p:txBody>
      </p:sp>
      <p:sp>
        <p:nvSpPr>
          <p:cNvPr id="10" name="object 10"/>
          <p:cNvSpPr txBox="1"/>
          <p:nvPr/>
        </p:nvSpPr>
        <p:spPr>
          <a:xfrm>
            <a:off x="459740" y="2281554"/>
            <a:ext cx="3975735" cy="304927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F1F1F1"/>
                </a:solidFill>
                <a:latin typeface="Arial"/>
                <a:cs typeface="Arial"/>
              </a:rPr>
              <a:t>When hanging a towel on a heated towel  rack, it is recommended that the towel be  folded lengthwise, and then draped over the  top bar with half of the towel on either side  of the</a:t>
            </a:r>
            <a:r>
              <a:rPr sz="1600" spc="20" dirty="0">
                <a:solidFill>
                  <a:srgbClr val="F1F1F1"/>
                </a:solidFill>
                <a:latin typeface="Arial"/>
                <a:cs typeface="Arial"/>
              </a:rPr>
              <a:t> </a:t>
            </a:r>
            <a:r>
              <a:rPr sz="1600" spc="-5" dirty="0">
                <a:solidFill>
                  <a:srgbClr val="F1F1F1"/>
                </a:solidFill>
                <a:latin typeface="Arial"/>
                <a:cs typeface="Arial"/>
              </a:rPr>
              <a:t>unit.</a:t>
            </a:r>
            <a:endParaRPr sz="1600">
              <a:latin typeface="Arial"/>
              <a:cs typeface="Arial"/>
            </a:endParaRPr>
          </a:p>
          <a:p>
            <a:pPr>
              <a:lnSpc>
                <a:spcPct val="100000"/>
              </a:lnSpc>
              <a:spcBef>
                <a:spcPts val="45"/>
              </a:spcBef>
            </a:pPr>
            <a:endParaRPr sz="2300">
              <a:latin typeface="Arial"/>
              <a:cs typeface="Arial"/>
            </a:endParaRPr>
          </a:p>
          <a:p>
            <a:pPr marL="12700" marR="113664">
              <a:lnSpc>
                <a:spcPct val="100000"/>
              </a:lnSpc>
            </a:pPr>
            <a:r>
              <a:rPr sz="1600" spc="-5" dirty="0">
                <a:solidFill>
                  <a:srgbClr val="F1F1F1"/>
                </a:solidFill>
                <a:latin typeface="Arial"/>
                <a:cs typeface="Arial"/>
              </a:rPr>
              <a:t>Hanging towels </a:t>
            </a:r>
            <a:r>
              <a:rPr sz="1600" spc="-10" dirty="0">
                <a:solidFill>
                  <a:srgbClr val="F1F1F1"/>
                </a:solidFill>
                <a:latin typeface="Arial"/>
                <a:cs typeface="Arial"/>
              </a:rPr>
              <a:t>with </a:t>
            </a:r>
            <a:r>
              <a:rPr sz="1600" spc="-5" dirty="0">
                <a:solidFill>
                  <a:srgbClr val="F1F1F1"/>
                </a:solidFill>
                <a:latin typeface="Arial"/>
                <a:cs typeface="Arial"/>
              </a:rPr>
              <a:t>multiple folded layers  improves insulation, helping the towel  absorb and retain heat. The greater the  surface area of the towel touching the bars  the better— this decreases time needed to  dry a</a:t>
            </a:r>
            <a:r>
              <a:rPr sz="1600" spc="5" dirty="0">
                <a:solidFill>
                  <a:srgbClr val="F1F1F1"/>
                </a:solidFill>
                <a:latin typeface="Arial"/>
                <a:cs typeface="Arial"/>
              </a:rPr>
              <a:t> </a:t>
            </a:r>
            <a:r>
              <a:rPr sz="1600" spc="-5" dirty="0">
                <a:solidFill>
                  <a:srgbClr val="F1F1F1"/>
                </a:solidFill>
                <a:latin typeface="Arial"/>
                <a:cs typeface="Arial"/>
              </a:rPr>
              <a:t>towel.</a:t>
            </a:r>
            <a:endParaRPr sz="1600">
              <a:latin typeface="Arial"/>
              <a:cs typeface="Arial"/>
            </a:endParaRPr>
          </a:p>
        </p:txBody>
      </p:sp>
      <p:sp>
        <p:nvSpPr>
          <p:cNvPr id="11" name="object 11"/>
          <p:cNvSpPr/>
          <p:nvPr/>
        </p:nvSpPr>
        <p:spPr>
          <a:xfrm>
            <a:off x="152400" y="1066800"/>
            <a:ext cx="8839200" cy="304800"/>
          </a:xfrm>
          <a:custGeom>
            <a:avLst/>
            <a:gdLst/>
            <a:ahLst/>
            <a:cxnLst/>
            <a:rect l="l" t="t" r="r" b="b"/>
            <a:pathLst>
              <a:path w="8839200" h="304800">
                <a:moveTo>
                  <a:pt x="0" y="304800"/>
                </a:moveTo>
                <a:lnTo>
                  <a:pt x="8839200" y="304800"/>
                </a:lnTo>
                <a:lnTo>
                  <a:pt x="8839200" y="0"/>
                </a:lnTo>
                <a:lnTo>
                  <a:pt x="0" y="0"/>
                </a:lnTo>
                <a:lnTo>
                  <a:pt x="0" y="304800"/>
                </a:lnTo>
                <a:close/>
              </a:path>
            </a:pathLst>
          </a:custGeom>
          <a:solidFill>
            <a:srgbClr val="585858"/>
          </a:solidFill>
        </p:spPr>
        <p:txBody>
          <a:bodyPr wrap="square" lIns="0" tIns="0" rIns="0" bIns="0" rtlCol="0"/>
          <a:lstStyle/>
          <a:p>
            <a:endParaRPr/>
          </a:p>
        </p:txBody>
      </p:sp>
      <p:sp>
        <p:nvSpPr>
          <p:cNvPr id="12" name="object 12"/>
          <p:cNvSpPr/>
          <p:nvPr/>
        </p:nvSpPr>
        <p:spPr>
          <a:xfrm>
            <a:off x="5135879" y="1752600"/>
            <a:ext cx="3550920" cy="411480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131308" y="1748027"/>
            <a:ext cx="3560445" cy="4124325"/>
          </a:xfrm>
          <a:custGeom>
            <a:avLst/>
            <a:gdLst/>
            <a:ahLst/>
            <a:cxnLst/>
            <a:rect l="l" t="t" r="r" b="b"/>
            <a:pathLst>
              <a:path w="3560445" h="4124325">
                <a:moveTo>
                  <a:pt x="0" y="4123944"/>
                </a:moveTo>
                <a:lnTo>
                  <a:pt x="3560064" y="4123944"/>
                </a:lnTo>
                <a:lnTo>
                  <a:pt x="3560064" y="0"/>
                </a:lnTo>
                <a:lnTo>
                  <a:pt x="0" y="0"/>
                </a:lnTo>
                <a:lnTo>
                  <a:pt x="0" y="4123944"/>
                </a:lnTo>
                <a:close/>
              </a:path>
            </a:pathLst>
          </a:custGeom>
          <a:ln w="9144">
            <a:solidFill>
              <a:srgbClr val="404040"/>
            </a:solidFill>
          </a:ln>
        </p:spPr>
        <p:txBody>
          <a:bodyPr wrap="square" lIns="0" tIns="0" rIns="0" bIns="0" rtlCol="0"/>
          <a:lstStyle/>
          <a:p>
            <a:endParaRPr/>
          </a:p>
        </p:txBody>
      </p:sp>
      <p:sp>
        <p:nvSpPr>
          <p:cNvPr id="14" name="object 14"/>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66</a:t>
            </a:fld>
            <a:r>
              <a:rPr spc="-5" dirty="0"/>
              <a:t> </a:t>
            </a:r>
            <a:r>
              <a:rPr dirty="0"/>
              <a:t>of</a:t>
            </a:r>
            <a:r>
              <a:rPr spc="-80" dirty="0"/>
              <a:t> </a:t>
            </a:r>
            <a:r>
              <a:rPr spc="-5" dirty="0"/>
              <a:t>83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7972"/>
            <a:ext cx="9143999" cy="49403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739389" y="5665419"/>
            <a:ext cx="3586479"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343434"/>
                </a:solidFill>
                <a:latin typeface="Arial"/>
                <a:cs typeface="Arial"/>
              </a:rPr>
              <a:t>Materials </a:t>
            </a:r>
            <a:r>
              <a:rPr sz="2800" spc="-5" dirty="0">
                <a:solidFill>
                  <a:srgbClr val="343434"/>
                </a:solidFill>
                <a:latin typeface="Arial"/>
                <a:cs typeface="Arial"/>
              </a:rPr>
              <a:t>and</a:t>
            </a:r>
            <a:r>
              <a:rPr sz="2800" spc="-30" dirty="0">
                <a:solidFill>
                  <a:srgbClr val="343434"/>
                </a:solidFill>
                <a:latin typeface="Arial"/>
                <a:cs typeface="Arial"/>
              </a:rPr>
              <a:t> </a:t>
            </a:r>
            <a:r>
              <a:rPr sz="2800" spc="-5" dirty="0">
                <a:solidFill>
                  <a:srgbClr val="343434"/>
                </a:solidFill>
                <a:latin typeface="Arial"/>
                <a:cs typeface="Arial"/>
              </a:rPr>
              <a:t>Finishes</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67</a:t>
            </a:fld>
            <a:r>
              <a:rPr spc="-5" dirty="0"/>
              <a:t> </a:t>
            </a:r>
            <a:r>
              <a:rPr dirty="0"/>
              <a:t>of</a:t>
            </a:r>
            <a:r>
              <a:rPr spc="-80" dirty="0"/>
              <a:t> </a:t>
            </a:r>
            <a:r>
              <a:rPr spc="-5" dirty="0"/>
              <a:t>83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3768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Stainless</a:t>
            </a:r>
            <a:r>
              <a:rPr sz="2800" spc="-45" dirty="0">
                <a:solidFill>
                  <a:srgbClr val="343434"/>
                </a:solidFill>
                <a:latin typeface="Arial"/>
                <a:cs typeface="Arial"/>
              </a:rPr>
              <a:t> </a:t>
            </a:r>
            <a:r>
              <a:rPr sz="2800" spc="-5" dirty="0">
                <a:solidFill>
                  <a:srgbClr val="343434"/>
                </a:solidFill>
                <a:latin typeface="Arial"/>
                <a:cs typeface="Arial"/>
              </a:rPr>
              <a:t>Steel</a:t>
            </a:r>
            <a:endParaRPr sz="2800">
              <a:latin typeface="Arial"/>
              <a:cs typeface="Arial"/>
            </a:endParaRPr>
          </a:p>
        </p:txBody>
      </p:sp>
      <p:sp>
        <p:nvSpPr>
          <p:cNvPr id="7" name="object 7"/>
          <p:cNvSpPr txBox="1"/>
          <p:nvPr/>
        </p:nvSpPr>
        <p:spPr>
          <a:xfrm>
            <a:off x="459740" y="1476502"/>
            <a:ext cx="4774565" cy="4756785"/>
          </a:xfrm>
          <a:prstGeom prst="rect">
            <a:avLst/>
          </a:prstGeom>
        </p:spPr>
        <p:txBody>
          <a:bodyPr vert="horz" wrap="square" lIns="0" tIns="12065" rIns="0" bIns="0" rtlCol="0">
            <a:spAutoFit/>
          </a:bodyPr>
          <a:lstStyle/>
          <a:p>
            <a:pPr marL="12700" marR="26670">
              <a:lnSpc>
                <a:spcPct val="100000"/>
              </a:lnSpc>
              <a:spcBef>
                <a:spcPts val="95"/>
              </a:spcBef>
            </a:pPr>
            <a:r>
              <a:rPr sz="1600" spc="-5" dirty="0">
                <a:solidFill>
                  <a:srgbClr val="1C1C1C"/>
                </a:solidFill>
                <a:latin typeface="Arial"/>
                <a:cs typeface="Arial"/>
              </a:rPr>
              <a:t>Steel is a widely-utilized iron alloy that resists bends,  cracks, and </a:t>
            </a:r>
            <a:r>
              <a:rPr sz="1600" dirty="0">
                <a:solidFill>
                  <a:srgbClr val="1C1C1C"/>
                </a:solidFill>
                <a:latin typeface="Arial"/>
                <a:cs typeface="Arial"/>
              </a:rPr>
              <a:t>chips. </a:t>
            </a:r>
            <a:r>
              <a:rPr sz="1600" spc="-5" dirty="0">
                <a:solidFill>
                  <a:srgbClr val="1C1C1C"/>
                </a:solidFill>
                <a:latin typeface="Arial"/>
                <a:cs typeface="Arial"/>
              </a:rPr>
              <a:t>It is used to form rigid structures  in construction, cars, and appliances, </a:t>
            </a:r>
            <a:r>
              <a:rPr sz="1600" spc="-10" dirty="0">
                <a:solidFill>
                  <a:srgbClr val="1C1C1C"/>
                </a:solidFill>
                <a:latin typeface="Arial"/>
                <a:cs typeface="Arial"/>
              </a:rPr>
              <a:t>with </a:t>
            </a:r>
            <a:r>
              <a:rPr sz="1600" spc="-5" dirty="0">
                <a:solidFill>
                  <a:srgbClr val="1C1C1C"/>
                </a:solidFill>
                <a:latin typeface="Arial"/>
                <a:cs typeface="Arial"/>
              </a:rPr>
              <a:t>hundreds  of other modern applications. There is one problem  </a:t>
            </a:r>
            <a:r>
              <a:rPr sz="1600" spc="-10" dirty="0">
                <a:solidFill>
                  <a:srgbClr val="1C1C1C"/>
                </a:solidFill>
                <a:latin typeface="Arial"/>
                <a:cs typeface="Arial"/>
              </a:rPr>
              <a:t>with </a:t>
            </a:r>
            <a:r>
              <a:rPr sz="1600" spc="-5" dirty="0">
                <a:solidFill>
                  <a:srgbClr val="1C1C1C"/>
                </a:solidFill>
                <a:latin typeface="Arial"/>
                <a:cs typeface="Arial"/>
              </a:rPr>
              <a:t>steel, being an iron alloy it is susceptible to  rust— the product of iron reacting </a:t>
            </a:r>
            <a:r>
              <a:rPr sz="1600" spc="-10" dirty="0">
                <a:solidFill>
                  <a:srgbClr val="1C1C1C"/>
                </a:solidFill>
                <a:latin typeface="Arial"/>
                <a:cs typeface="Arial"/>
              </a:rPr>
              <a:t>with oxygen. </a:t>
            </a:r>
            <a:r>
              <a:rPr sz="1600" spc="-5" dirty="0">
                <a:solidFill>
                  <a:srgbClr val="1C1C1C"/>
                </a:solidFill>
                <a:latin typeface="Arial"/>
                <a:cs typeface="Arial"/>
              </a:rPr>
              <a:t>This  corrosion can degrade the strongest steel </a:t>
            </a:r>
            <a:r>
              <a:rPr sz="1600" dirty="0">
                <a:solidFill>
                  <a:srgbClr val="1C1C1C"/>
                </a:solidFill>
                <a:latin typeface="Arial"/>
                <a:cs typeface="Arial"/>
              </a:rPr>
              <a:t>if </a:t>
            </a:r>
            <a:r>
              <a:rPr sz="1600" spc="-5" dirty="0">
                <a:solidFill>
                  <a:srgbClr val="1C1C1C"/>
                </a:solidFill>
                <a:latin typeface="Arial"/>
                <a:cs typeface="Arial"/>
              </a:rPr>
              <a:t>it </a:t>
            </a:r>
            <a:r>
              <a:rPr sz="1600" dirty="0">
                <a:solidFill>
                  <a:srgbClr val="1C1C1C"/>
                </a:solidFill>
                <a:latin typeface="Arial"/>
                <a:cs typeface="Arial"/>
              </a:rPr>
              <a:t>is </a:t>
            </a:r>
            <a:r>
              <a:rPr sz="1600" spc="-5" dirty="0">
                <a:solidFill>
                  <a:srgbClr val="1C1C1C"/>
                </a:solidFill>
                <a:latin typeface="Arial"/>
                <a:cs typeface="Arial"/>
              </a:rPr>
              <a:t>not  adequately</a:t>
            </a:r>
            <a:r>
              <a:rPr sz="1600" dirty="0">
                <a:solidFill>
                  <a:srgbClr val="1C1C1C"/>
                </a:solidFill>
                <a:latin typeface="Arial"/>
                <a:cs typeface="Arial"/>
              </a:rPr>
              <a:t> </a:t>
            </a:r>
            <a:r>
              <a:rPr sz="1600" spc="-5" dirty="0">
                <a:solidFill>
                  <a:srgbClr val="1C1C1C"/>
                </a:solidFill>
                <a:latin typeface="Arial"/>
                <a:cs typeface="Arial"/>
              </a:rPr>
              <a:t>protected.</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spcBef>
                <a:spcPts val="5"/>
              </a:spcBef>
            </a:pPr>
            <a:r>
              <a:rPr sz="1600" spc="-95" dirty="0">
                <a:solidFill>
                  <a:srgbClr val="1C1C1C"/>
                </a:solidFill>
                <a:latin typeface="Arial"/>
                <a:cs typeface="Arial"/>
              </a:rPr>
              <a:t>To </a:t>
            </a:r>
            <a:r>
              <a:rPr sz="1600" spc="-5" dirty="0">
                <a:solidFill>
                  <a:srgbClr val="1C1C1C"/>
                </a:solidFill>
                <a:latin typeface="Arial"/>
                <a:cs typeface="Arial"/>
              </a:rPr>
              <a:t>combat this chemical reaction, stainless steel </a:t>
            </a:r>
            <a:r>
              <a:rPr sz="1600" spc="-10" dirty="0">
                <a:solidFill>
                  <a:srgbClr val="1C1C1C"/>
                </a:solidFill>
                <a:latin typeface="Arial"/>
                <a:cs typeface="Arial"/>
              </a:rPr>
              <a:t>was  </a:t>
            </a:r>
            <a:r>
              <a:rPr sz="1600" spc="-5" dirty="0">
                <a:solidFill>
                  <a:srgbClr val="1C1C1C"/>
                </a:solidFill>
                <a:latin typeface="Arial"/>
                <a:cs typeface="Arial"/>
              </a:rPr>
              <a:t>created. Also </a:t>
            </a:r>
            <a:r>
              <a:rPr sz="1600" spc="-10" dirty="0">
                <a:solidFill>
                  <a:srgbClr val="1C1C1C"/>
                </a:solidFill>
                <a:latin typeface="Arial"/>
                <a:cs typeface="Arial"/>
              </a:rPr>
              <a:t>known </a:t>
            </a:r>
            <a:r>
              <a:rPr sz="1600" spc="-5" dirty="0">
                <a:solidFill>
                  <a:srgbClr val="1C1C1C"/>
                </a:solidFill>
                <a:latin typeface="Arial"/>
                <a:cs typeface="Arial"/>
              </a:rPr>
              <a:t>as inox steel or simply inox,  stainless steel </a:t>
            </a:r>
            <a:r>
              <a:rPr sz="1600" dirty="0">
                <a:solidFill>
                  <a:srgbClr val="1C1C1C"/>
                </a:solidFill>
                <a:latin typeface="Arial"/>
                <a:cs typeface="Arial"/>
              </a:rPr>
              <a:t>must </a:t>
            </a:r>
            <a:r>
              <a:rPr sz="1600" spc="-5" dirty="0">
                <a:solidFill>
                  <a:srgbClr val="1C1C1C"/>
                </a:solidFill>
                <a:latin typeface="Arial"/>
                <a:cs typeface="Arial"/>
              </a:rPr>
              <a:t>contain at least 10.5%  chromium (by mass). The exact composition </a:t>
            </a:r>
            <a:r>
              <a:rPr sz="1600" spc="-10" dirty="0">
                <a:solidFill>
                  <a:srgbClr val="1C1C1C"/>
                </a:solidFill>
                <a:latin typeface="Arial"/>
                <a:cs typeface="Arial"/>
              </a:rPr>
              <a:t>will  </a:t>
            </a:r>
            <a:r>
              <a:rPr sz="1600" spc="-5" dirty="0">
                <a:solidFill>
                  <a:srgbClr val="1C1C1C"/>
                </a:solidFill>
                <a:latin typeface="Arial"/>
                <a:cs typeface="Arial"/>
              </a:rPr>
              <a:t>vary based on the grade and the intended use of the  steel. When added to steel, chromium protects  against the oxidizing process and gives a </a:t>
            </a:r>
            <a:r>
              <a:rPr sz="1600" dirty="0">
                <a:solidFill>
                  <a:srgbClr val="1C1C1C"/>
                </a:solidFill>
                <a:latin typeface="Arial"/>
                <a:cs typeface="Arial"/>
              </a:rPr>
              <a:t>tarnish-  </a:t>
            </a:r>
            <a:r>
              <a:rPr sz="1600" spc="-5" dirty="0">
                <a:solidFill>
                  <a:srgbClr val="1C1C1C"/>
                </a:solidFill>
                <a:latin typeface="Arial"/>
                <a:cs typeface="Arial"/>
              </a:rPr>
              <a:t>resistant finish, making </a:t>
            </a:r>
            <a:r>
              <a:rPr sz="1600" dirty="0">
                <a:solidFill>
                  <a:srgbClr val="1C1C1C"/>
                </a:solidFill>
                <a:latin typeface="Arial"/>
                <a:cs typeface="Arial"/>
              </a:rPr>
              <a:t>it </a:t>
            </a:r>
            <a:r>
              <a:rPr sz="1600" spc="-5" dirty="0">
                <a:solidFill>
                  <a:srgbClr val="1C1C1C"/>
                </a:solidFill>
                <a:latin typeface="Arial"/>
                <a:cs typeface="Arial"/>
              </a:rPr>
              <a:t>not only a versatile and  strong material, but also giving it a very </a:t>
            </a:r>
            <a:r>
              <a:rPr sz="1600" dirty="0">
                <a:solidFill>
                  <a:srgbClr val="1C1C1C"/>
                </a:solidFill>
                <a:latin typeface="Arial"/>
                <a:cs typeface="Arial"/>
              </a:rPr>
              <a:t>high-end  </a:t>
            </a:r>
            <a:r>
              <a:rPr sz="1600" spc="-5" dirty="0">
                <a:solidFill>
                  <a:srgbClr val="1C1C1C"/>
                </a:solidFill>
                <a:latin typeface="Arial"/>
                <a:cs typeface="Arial"/>
              </a:rPr>
              <a:t>aesthetic appeal.</a:t>
            </a:r>
            <a:endParaRPr sz="1600">
              <a:latin typeface="Arial"/>
              <a:cs typeface="Arial"/>
            </a:endParaRPr>
          </a:p>
        </p:txBody>
      </p:sp>
      <p:sp>
        <p:nvSpPr>
          <p:cNvPr id="8" name="object 8"/>
          <p:cNvSpPr/>
          <p:nvPr/>
        </p:nvSpPr>
        <p:spPr>
          <a:xfrm>
            <a:off x="5806440" y="1447800"/>
            <a:ext cx="2880360" cy="472744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68</a:t>
            </a:fld>
            <a:r>
              <a:rPr spc="-5" dirty="0"/>
              <a:t> </a:t>
            </a:r>
            <a:r>
              <a:rPr dirty="0"/>
              <a:t>of</a:t>
            </a:r>
            <a:r>
              <a:rPr spc="-80" dirty="0"/>
              <a:t> </a:t>
            </a:r>
            <a:r>
              <a:rPr spc="-5" dirty="0"/>
              <a:t>83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3768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Stainless</a:t>
            </a:r>
            <a:r>
              <a:rPr sz="2800" spc="-45" dirty="0">
                <a:solidFill>
                  <a:srgbClr val="343434"/>
                </a:solidFill>
                <a:latin typeface="Arial"/>
                <a:cs typeface="Arial"/>
              </a:rPr>
              <a:t> </a:t>
            </a:r>
            <a:r>
              <a:rPr sz="2800" spc="-5" dirty="0">
                <a:solidFill>
                  <a:srgbClr val="343434"/>
                </a:solidFill>
                <a:latin typeface="Arial"/>
                <a:cs typeface="Arial"/>
              </a:rPr>
              <a:t>Steel</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69</a:t>
            </a:fld>
            <a:r>
              <a:rPr spc="-5" dirty="0"/>
              <a:t> </a:t>
            </a:r>
            <a:r>
              <a:rPr dirty="0"/>
              <a:t>of</a:t>
            </a:r>
            <a:r>
              <a:rPr spc="-80" dirty="0"/>
              <a:t> </a:t>
            </a:r>
            <a:r>
              <a:rPr spc="-5" dirty="0"/>
              <a:t>83</a:t>
            </a:r>
          </a:p>
        </p:txBody>
      </p:sp>
      <p:sp>
        <p:nvSpPr>
          <p:cNvPr id="7" name="object 7"/>
          <p:cNvSpPr txBox="1"/>
          <p:nvPr/>
        </p:nvSpPr>
        <p:spPr>
          <a:xfrm>
            <a:off x="459740" y="1476502"/>
            <a:ext cx="8034020" cy="4711700"/>
          </a:xfrm>
          <a:prstGeom prst="rect">
            <a:avLst/>
          </a:prstGeom>
        </p:spPr>
        <p:txBody>
          <a:bodyPr vert="horz" wrap="square" lIns="0" tIns="12065" rIns="0" bIns="0" rtlCol="0">
            <a:spAutoFit/>
          </a:bodyPr>
          <a:lstStyle/>
          <a:p>
            <a:pPr marL="12700" marR="87630">
              <a:lnSpc>
                <a:spcPct val="100000"/>
              </a:lnSpc>
              <a:spcBef>
                <a:spcPts val="95"/>
              </a:spcBef>
            </a:pPr>
            <a:r>
              <a:rPr sz="1600" spc="-5" dirty="0">
                <a:solidFill>
                  <a:srgbClr val="1C1C1C"/>
                </a:solidFill>
                <a:latin typeface="Arial"/>
                <a:cs typeface="Arial"/>
              </a:rPr>
              <a:t>Most heated towel racks are fabricated out of stainless steel and come in a variety of  finishes. Different grades and surface finishes of stainless steel are available to suit the  environment the alloy </a:t>
            </a:r>
            <a:r>
              <a:rPr sz="1600" spc="-10" dirty="0">
                <a:solidFill>
                  <a:srgbClr val="1C1C1C"/>
                </a:solidFill>
                <a:latin typeface="Arial"/>
                <a:cs typeface="Arial"/>
              </a:rPr>
              <a:t>will </a:t>
            </a:r>
            <a:r>
              <a:rPr sz="1600" spc="-5" dirty="0">
                <a:solidFill>
                  <a:srgbClr val="1C1C1C"/>
                </a:solidFill>
                <a:latin typeface="Arial"/>
                <a:cs typeface="Arial"/>
              </a:rPr>
              <a:t>be exposed to. It is typically used </a:t>
            </a:r>
            <a:r>
              <a:rPr sz="1600" spc="-10" dirty="0">
                <a:solidFill>
                  <a:srgbClr val="1C1C1C"/>
                </a:solidFill>
                <a:latin typeface="Arial"/>
                <a:cs typeface="Arial"/>
              </a:rPr>
              <a:t>where </a:t>
            </a:r>
            <a:r>
              <a:rPr sz="1600" spc="-5" dirty="0">
                <a:solidFill>
                  <a:srgbClr val="1C1C1C"/>
                </a:solidFill>
                <a:latin typeface="Arial"/>
                <a:cs typeface="Arial"/>
              </a:rPr>
              <a:t>the properties of steel  and resistance to corrosion are</a:t>
            </a:r>
            <a:r>
              <a:rPr sz="1600" spc="35" dirty="0">
                <a:solidFill>
                  <a:srgbClr val="1C1C1C"/>
                </a:solidFill>
                <a:latin typeface="Arial"/>
                <a:cs typeface="Arial"/>
              </a:rPr>
              <a:t> </a:t>
            </a:r>
            <a:r>
              <a:rPr sz="1600" spc="-20" dirty="0">
                <a:solidFill>
                  <a:srgbClr val="1C1C1C"/>
                </a:solidFill>
                <a:latin typeface="Arial"/>
                <a:cs typeface="Arial"/>
              </a:rPr>
              <a:t>necessary.</a:t>
            </a:r>
            <a:endParaRPr sz="1600">
              <a:latin typeface="Arial"/>
              <a:cs typeface="Arial"/>
            </a:endParaRPr>
          </a:p>
          <a:p>
            <a:pPr>
              <a:lnSpc>
                <a:spcPct val="100000"/>
              </a:lnSpc>
              <a:spcBef>
                <a:spcPts val="45"/>
              </a:spcBef>
            </a:pPr>
            <a:endParaRPr sz="2300">
              <a:latin typeface="Arial"/>
              <a:cs typeface="Arial"/>
            </a:endParaRPr>
          </a:p>
          <a:p>
            <a:pPr marL="12700">
              <a:lnSpc>
                <a:spcPct val="100000"/>
              </a:lnSpc>
            </a:pPr>
            <a:r>
              <a:rPr sz="1600" spc="-10" dirty="0">
                <a:solidFill>
                  <a:srgbClr val="1C1C1C"/>
                </a:solidFill>
                <a:latin typeface="Arial"/>
                <a:cs typeface="Arial"/>
              </a:rPr>
              <a:t>One </a:t>
            </a:r>
            <a:r>
              <a:rPr sz="1600" spc="-5" dirty="0">
                <a:solidFill>
                  <a:srgbClr val="1C1C1C"/>
                </a:solidFill>
                <a:latin typeface="Arial"/>
                <a:cs typeface="Arial"/>
              </a:rPr>
              <a:t>commonly used alloy is</a:t>
            </a:r>
            <a:r>
              <a:rPr sz="1600" spc="5" dirty="0">
                <a:solidFill>
                  <a:srgbClr val="1C1C1C"/>
                </a:solidFill>
                <a:latin typeface="Arial"/>
                <a:cs typeface="Arial"/>
              </a:rPr>
              <a:t> </a:t>
            </a:r>
            <a:r>
              <a:rPr sz="1600" spc="-5" dirty="0">
                <a:solidFill>
                  <a:srgbClr val="1C1C1C"/>
                </a:solidFill>
                <a:latin typeface="Arial"/>
                <a:cs typeface="Arial"/>
              </a:rPr>
              <a:t>SS304:</a:t>
            </a:r>
            <a:endParaRPr sz="1600">
              <a:latin typeface="Arial"/>
              <a:cs typeface="Arial"/>
            </a:endParaRPr>
          </a:p>
          <a:p>
            <a:pPr>
              <a:lnSpc>
                <a:spcPct val="100000"/>
              </a:lnSpc>
              <a:spcBef>
                <a:spcPts val="5"/>
              </a:spcBef>
            </a:pPr>
            <a:endParaRPr sz="2000">
              <a:latin typeface="Arial"/>
              <a:cs typeface="Arial"/>
            </a:endParaRPr>
          </a:p>
          <a:p>
            <a:pPr marL="299085" marR="5080" indent="-287020">
              <a:lnSpc>
                <a:spcPct val="100000"/>
              </a:lnSpc>
              <a:buFont typeface="Wingdings"/>
              <a:buChar char=""/>
              <a:tabLst>
                <a:tab pos="299720" algn="l"/>
              </a:tabLst>
            </a:pPr>
            <a:r>
              <a:rPr sz="1600" spc="-5" dirty="0">
                <a:solidFill>
                  <a:srgbClr val="1C1C1C"/>
                </a:solidFill>
                <a:latin typeface="Arial"/>
                <a:cs typeface="Arial"/>
              </a:rPr>
              <a:t>SS304 is a chromium-nickel austenitic stainless steel and </a:t>
            </a:r>
            <a:r>
              <a:rPr sz="1600" dirty="0">
                <a:solidFill>
                  <a:srgbClr val="1C1C1C"/>
                </a:solidFill>
                <a:latin typeface="Arial"/>
                <a:cs typeface="Arial"/>
              </a:rPr>
              <a:t>is </a:t>
            </a:r>
            <a:r>
              <a:rPr sz="1600" spc="-5" dirty="0">
                <a:solidFill>
                  <a:srgbClr val="1C1C1C"/>
                </a:solidFill>
                <a:latin typeface="Arial"/>
                <a:cs typeface="Arial"/>
              </a:rPr>
              <a:t>suitable for the widest  variety of applications. It is readily available in a multitude of forms and </a:t>
            </a:r>
            <a:r>
              <a:rPr sz="1600" dirty="0">
                <a:solidFill>
                  <a:srgbClr val="1C1C1C"/>
                </a:solidFill>
                <a:latin typeface="Arial"/>
                <a:cs typeface="Arial"/>
              </a:rPr>
              <a:t>is </a:t>
            </a:r>
            <a:r>
              <a:rPr sz="1600" spc="-5" dirty="0">
                <a:solidFill>
                  <a:srgbClr val="1C1C1C"/>
                </a:solidFill>
                <a:latin typeface="Arial"/>
                <a:cs typeface="Arial"/>
              </a:rPr>
              <a:t>easy to form  and fabricate. It is used for exterior architectural applications because of its excellent  resistance to corrosion from exposure to weather and is extremely durable </a:t>
            </a:r>
            <a:r>
              <a:rPr sz="1600" spc="-10" dirty="0">
                <a:solidFill>
                  <a:srgbClr val="1C1C1C"/>
                </a:solidFill>
                <a:latin typeface="Arial"/>
                <a:cs typeface="Arial"/>
              </a:rPr>
              <a:t>when </a:t>
            </a:r>
            <a:r>
              <a:rPr sz="1600" spc="-5" dirty="0">
                <a:solidFill>
                  <a:srgbClr val="1C1C1C"/>
                </a:solidFill>
                <a:latin typeface="Arial"/>
                <a:cs typeface="Arial"/>
              </a:rPr>
              <a:t>used  in indoor</a:t>
            </a:r>
            <a:r>
              <a:rPr sz="1600" spc="-10" dirty="0">
                <a:solidFill>
                  <a:srgbClr val="1C1C1C"/>
                </a:solidFill>
                <a:latin typeface="Arial"/>
                <a:cs typeface="Arial"/>
              </a:rPr>
              <a:t> </a:t>
            </a:r>
            <a:r>
              <a:rPr sz="1600" spc="-5" dirty="0">
                <a:solidFill>
                  <a:srgbClr val="1C1C1C"/>
                </a:solidFill>
                <a:latin typeface="Arial"/>
                <a:cs typeface="Arial"/>
              </a:rPr>
              <a:t>applications.</a:t>
            </a:r>
            <a:endParaRPr sz="1600">
              <a:latin typeface="Arial"/>
              <a:cs typeface="Arial"/>
            </a:endParaRPr>
          </a:p>
          <a:p>
            <a:pPr>
              <a:lnSpc>
                <a:spcPct val="100000"/>
              </a:lnSpc>
              <a:spcBef>
                <a:spcPts val="45"/>
              </a:spcBef>
            </a:pPr>
            <a:endParaRPr sz="2300">
              <a:latin typeface="Arial"/>
              <a:cs typeface="Arial"/>
            </a:endParaRPr>
          </a:p>
          <a:p>
            <a:pPr marL="12700" marR="106680">
              <a:lnSpc>
                <a:spcPct val="100000"/>
              </a:lnSpc>
              <a:spcBef>
                <a:spcPts val="5"/>
              </a:spcBef>
            </a:pPr>
            <a:r>
              <a:rPr sz="1600" spc="-5" dirty="0">
                <a:solidFill>
                  <a:srgbClr val="1C1C1C"/>
                </a:solidFill>
                <a:latin typeface="Arial"/>
                <a:cs typeface="Arial"/>
              </a:rPr>
              <a:t>Heated towel racks fabricated from SS304 can be installed in areas </a:t>
            </a:r>
            <a:r>
              <a:rPr sz="1600" spc="-10" dirty="0">
                <a:solidFill>
                  <a:srgbClr val="1C1C1C"/>
                </a:solidFill>
                <a:latin typeface="Arial"/>
                <a:cs typeface="Arial"/>
              </a:rPr>
              <a:t>where </a:t>
            </a:r>
            <a:r>
              <a:rPr sz="1600" spc="-5" dirty="0">
                <a:solidFill>
                  <a:srgbClr val="1C1C1C"/>
                </a:solidFill>
                <a:latin typeface="Arial"/>
                <a:cs typeface="Arial"/>
              </a:rPr>
              <a:t>there may be  excessive moisture (bathrooms, pool houses etc.), </a:t>
            </a:r>
            <a:r>
              <a:rPr sz="1600" spc="-10" dirty="0">
                <a:solidFill>
                  <a:srgbClr val="1C1C1C"/>
                </a:solidFill>
                <a:latin typeface="Arial"/>
                <a:cs typeface="Arial"/>
              </a:rPr>
              <a:t>which would wreak </a:t>
            </a:r>
            <a:r>
              <a:rPr sz="1600" spc="-5" dirty="0">
                <a:solidFill>
                  <a:srgbClr val="1C1C1C"/>
                </a:solidFill>
                <a:latin typeface="Arial"/>
                <a:cs typeface="Arial"/>
              </a:rPr>
              <a:t>havoc on regular  steel hardware. The tarnish resistance also helps keep the units clean and </a:t>
            </a:r>
            <a:r>
              <a:rPr sz="1600" spc="-25" dirty="0">
                <a:solidFill>
                  <a:srgbClr val="1C1C1C"/>
                </a:solidFill>
                <a:latin typeface="Arial"/>
                <a:cs typeface="Arial"/>
              </a:rPr>
              <a:t>shiny,  </a:t>
            </a:r>
            <a:r>
              <a:rPr sz="1600" spc="-5" dirty="0">
                <a:solidFill>
                  <a:srgbClr val="1C1C1C"/>
                </a:solidFill>
                <a:latin typeface="Arial"/>
                <a:cs typeface="Arial"/>
              </a:rPr>
              <a:t>minimizing</a:t>
            </a:r>
            <a:r>
              <a:rPr sz="1600" spc="-35" dirty="0">
                <a:solidFill>
                  <a:srgbClr val="1C1C1C"/>
                </a:solidFill>
                <a:latin typeface="Arial"/>
                <a:cs typeface="Arial"/>
              </a:rPr>
              <a:t> </a:t>
            </a:r>
            <a:r>
              <a:rPr sz="1600" spc="-5" dirty="0">
                <a:solidFill>
                  <a:srgbClr val="1C1C1C"/>
                </a:solidFill>
                <a:latin typeface="Arial"/>
                <a:cs typeface="Arial"/>
              </a:rPr>
              <a:t>maintenance.</a:t>
            </a:r>
            <a:endParaRPr sz="1600">
              <a:latin typeface="Arial"/>
              <a:cs typeface="Arial"/>
            </a:endParaRPr>
          </a:p>
          <a:p>
            <a:pPr marL="15240">
              <a:lnSpc>
                <a:spcPct val="100000"/>
              </a:lnSpc>
              <a:spcBef>
                <a:spcPts val="1130"/>
              </a:spcBef>
            </a:pPr>
            <a:r>
              <a:rPr sz="1000" spc="-5" dirty="0">
                <a:latin typeface="Arial"/>
                <a:cs typeface="Arial"/>
              </a:rPr>
              <a:t>Source: </a:t>
            </a:r>
            <a:r>
              <a:rPr sz="1000" spc="-10" dirty="0">
                <a:latin typeface="Arial"/>
                <a:cs typeface="Arial"/>
              </a:rPr>
              <a:t>“Stainless </a:t>
            </a:r>
            <a:r>
              <a:rPr sz="1000" spc="-5" dirty="0">
                <a:latin typeface="Arial"/>
                <a:cs typeface="Arial"/>
              </a:rPr>
              <a:t>Steel </a:t>
            </a:r>
            <a:r>
              <a:rPr sz="1000" spc="-10" dirty="0">
                <a:latin typeface="Arial"/>
                <a:cs typeface="Arial"/>
              </a:rPr>
              <a:t>Overview: </a:t>
            </a:r>
            <a:r>
              <a:rPr sz="1000" spc="-5" dirty="0">
                <a:latin typeface="Arial"/>
                <a:cs typeface="Arial"/>
              </a:rPr>
              <a:t>Features &amp; Benefits.” </a:t>
            </a:r>
            <a:r>
              <a:rPr sz="1000" i="1" spc="-5" dirty="0">
                <a:latin typeface="Arial"/>
                <a:cs typeface="Arial"/>
              </a:rPr>
              <a:t>Specialty Steel Industry of North America (SSINA),</a:t>
            </a:r>
            <a:r>
              <a:rPr sz="1000" i="1" spc="85" dirty="0">
                <a:latin typeface="Arial"/>
                <a:cs typeface="Arial"/>
              </a:rPr>
              <a:t> </a:t>
            </a:r>
            <a:r>
              <a:rPr sz="1000" spc="-10" dirty="0">
                <a:latin typeface="Arial"/>
                <a:cs typeface="Arial"/>
              </a:rPr>
              <a:t>n.d</a:t>
            </a:r>
            <a:r>
              <a:rPr sz="1000" i="1" spc="-10" dirty="0">
                <a:latin typeface="Arial"/>
                <a:cs typeface="Arial"/>
              </a:rPr>
              <a:t>.</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14490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Contents</a:t>
            </a:r>
            <a:endParaRPr sz="2800">
              <a:latin typeface="Arial"/>
              <a:cs typeface="Arial"/>
            </a:endParaRPr>
          </a:p>
        </p:txBody>
      </p:sp>
      <p:sp>
        <p:nvSpPr>
          <p:cNvPr id="7" name="object 7"/>
          <p:cNvSpPr txBox="1"/>
          <p:nvPr/>
        </p:nvSpPr>
        <p:spPr>
          <a:xfrm>
            <a:off x="459740" y="1476502"/>
            <a:ext cx="3345179" cy="304355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hlinkClick r:id="rId6" action="ppaction://hlinksldjump"/>
              </a:rPr>
              <a:t>Heated </a:t>
            </a:r>
            <a:r>
              <a:rPr sz="1600" spc="-45" dirty="0">
                <a:solidFill>
                  <a:srgbClr val="1C1C1C"/>
                </a:solidFill>
                <a:latin typeface="Arial"/>
                <a:cs typeface="Arial"/>
                <a:hlinkClick r:id="rId6" action="ppaction://hlinksldjump"/>
              </a:rPr>
              <a:t>Towel </a:t>
            </a:r>
            <a:r>
              <a:rPr sz="1600" spc="-5" dirty="0">
                <a:solidFill>
                  <a:srgbClr val="1C1C1C"/>
                </a:solidFill>
                <a:latin typeface="Arial"/>
                <a:cs typeface="Arial"/>
                <a:hlinkClick r:id="rId6" action="ppaction://hlinksldjump"/>
              </a:rPr>
              <a:t>Rack</a:t>
            </a:r>
            <a:r>
              <a:rPr sz="1600" spc="30" dirty="0">
                <a:solidFill>
                  <a:srgbClr val="1C1C1C"/>
                </a:solidFill>
                <a:latin typeface="Arial"/>
                <a:cs typeface="Arial"/>
                <a:hlinkClick r:id="rId6" action="ppaction://hlinksldjump"/>
              </a:rPr>
              <a:t> </a:t>
            </a:r>
            <a:r>
              <a:rPr sz="1600" spc="-5" dirty="0">
                <a:solidFill>
                  <a:srgbClr val="1C1C1C"/>
                </a:solidFill>
                <a:latin typeface="Arial"/>
                <a:cs typeface="Arial"/>
                <a:hlinkClick r:id="rId6" action="ppaction://hlinksldjump"/>
              </a:rPr>
              <a:t>Designs</a:t>
            </a:r>
            <a:endParaRPr sz="1600">
              <a:latin typeface="Arial"/>
              <a:cs typeface="Arial"/>
            </a:endParaRPr>
          </a:p>
          <a:p>
            <a:pPr marL="12700" marR="5080">
              <a:lnSpc>
                <a:spcPct val="162500"/>
              </a:lnSpc>
              <a:spcBef>
                <a:spcPts val="5"/>
              </a:spcBef>
            </a:pPr>
            <a:r>
              <a:rPr sz="1600" spc="-5" dirty="0">
                <a:solidFill>
                  <a:srgbClr val="1C1C1C"/>
                </a:solidFill>
                <a:latin typeface="Arial"/>
                <a:cs typeface="Arial"/>
                <a:hlinkClick r:id="rId7" action="ppaction://hlinksldjump"/>
              </a:rPr>
              <a:t>Functions, Benefits, and</a:t>
            </a:r>
            <a:r>
              <a:rPr sz="1600" spc="-70" dirty="0">
                <a:solidFill>
                  <a:srgbClr val="1C1C1C"/>
                </a:solidFill>
                <a:latin typeface="Arial"/>
                <a:cs typeface="Arial"/>
                <a:hlinkClick r:id="rId7" action="ppaction://hlinksldjump"/>
              </a:rPr>
              <a:t> </a:t>
            </a:r>
            <a:r>
              <a:rPr sz="1600" spc="-5" dirty="0">
                <a:solidFill>
                  <a:srgbClr val="1C1C1C"/>
                </a:solidFill>
                <a:latin typeface="Arial"/>
                <a:cs typeface="Arial"/>
                <a:hlinkClick r:id="rId7" action="ppaction://hlinksldjump"/>
              </a:rPr>
              <a:t>Applications </a:t>
            </a:r>
            <a:r>
              <a:rPr sz="1600" spc="-5" dirty="0">
                <a:solidFill>
                  <a:srgbClr val="1C1C1C"/>
                </a:solidFill>
                <a:latin typeface="Arial"/>
                <a:cs typeface="Arial"/>
              </a:rPr>
              <a:t> </a:t>
            </a:r>
            <a:r>
              <a:rPr sz="1600" spc="-5" dirty="0">
                <a:solidFill>
                  <a:srgbClr val="1C1C1C"/>
                </a:solidFill>
                <a:latin typeface="Arial"/>
                <a:cs typeface="Arial"/>
                <a:hlinkClick r:id="rId8" action="ppaction://hlinksldjump"/>
              </a:rPr>
              <a:t>Methods of Heating</a:t>
            </a:r>
            <a:r>
              <a:rPr sz="1600" spc="105" dirty="0">
                <a:solidFill>
                  <a:srgbClr val="1C1C1C"/>
                </a:solidFill>
                <a:latin typeface="Arial"/>
                <a:cs typeface="Arial"/>
                <a:hlinkClick r:id="rId8" action="ppaction://hlinksldjump"/>
              </a:rPr>
              <a:t> </a:t>
            </a:r>
            <a:r>
              <a:rPr sz="1600" spc="-5" dirty="0">
                <a:solidFill>
                  <a:srgbClr val="1C1C1C"/>
                </a:solidFill>
                <a:latin typeface="Arial"/>
                <a:cs typeface="Arial"/>
                <a:hlinkClick r:id="rId8" action="ppaction://hlinksldjump"/>
              </a:rPr>
              <a:t>Unit</a:t>
            </a:r>
            <a:endParaRPr sz="1600">
              <a:latin typeface="Arial"/>
              <a:cs typeface="Arial"/>
            </a:endParaRPr>
          </a:p>
          <a:p>
            <a:pPr marL="12700">
              <a:lnSpc>
                <a:spcPct val="100000"/>
              </a:lnSpc>
              <a:spcBef>
                <a:spcPts val="1200"/>
              </a:spcBef>
            </a:pPr>
            <a:r>
              <a:rPr sz="1600" spc="-5" dirty="0">
                <a:solidFill>
                  <a:srgbClr val="1C1C1C"/>
                </a:solidFill>
                <a:latin typeface="Arial"/>
                <a:cs typeface="Arial"/>
                <a:hlinkClick r:id="rId9" action="ppaction://hlinksldjump"/>
              </a:rPr>
              <a:t>Safety</a:t>
            </a:r>
            <a:r>
              <a:rPr sz="1600" spc="10" dirty="0">
                <a:solidFill>
                  <a:srgbClr val="1C1C1C"/>
                </a:solidFill>
                <a:latin typeface="Arial"/>
                <a:cs typeface="Arial"/>
                <a:hlinkClick r:id="rId9" action="ppaction://hlinksldjump"/>
              </a:rPr>
              <a:t> </a:t>
            </a:r>
            <a:r>
              <a:rPr sz="1600" spc="-5" dirty="0">
                <a:solidFill>
                  <a:srgbClr val="1C1C1C"/>
                </a:solidFill>
                <a:latin typeface="Arial"/>
                <a:cs typeface="Arial"/>
                <a:hlinkClick r:id="rId9" action="ppaction://hlinksldjump"/>
              </a:rPr>
              <a:t>Measures</a:t>
            </a:r>
            <a:endParaRPr sz="1600">
              <a:latin typeface="Arial"/>
              <a:cs typeface="Arial"/>
            </a:endParaRPr>
          </a:p>
          <a:p>
            <a:pPr marL="12700" marR="1293495">
              <a:lnSpc>
                <a:spcPct val="162500"/>
              </a:lnSpc>
            </a:pPr>
            <a:r>
              <a:rPr sz="1600" spc="-5" dirty="0">
                <a:solidFill>
                  <a:srgbClr val="1C1C1C"/>
                </a:solidFill>
                <a:latin typeface="Arial"/>
                <a:cs typeface="Arial"/>
                <a:hlinkClick r:id="rId10" action="ppaction://hlinksldjump"/>
              </a:rPr>
              <a:t>Materials and</a:t>
            </a:r>
            <a:r>
              <a:rPr sz="1600" spc="-40" dirty="0">
                <a:solidFill>
                  <a:srgbClr val="1C1C1C"/>
                </a:solidFill>
                <a:latin typeface="Arial"/>
                <a:cs typeface="Arial"/>
                <a:hlinkClick r:id="rId10" action="ppaction://hlinksldjump"/>
              </a:rPr>
              <a:t> </a:t>
            </a:r>
            <a:r>
              <a:rPr sz="1600" spc="-5" dirty="0">
                <a:solidFill>
                  <a:srgbClr val="1C1C1C"/>
                </a:solidFill>
                <a:latin typeface="Arial"/>
                <a:cs typeface="Arial"/>
                <a:hlinkClick r:id="rId10" action="ppaction://hlinksldjump"/>
              </a:rPr>
              <a:t>Finishes </a:t>
            </a:r>
            <a:r>
              <a:rPr sz="1600" spc="-5" dirty="0">
                <a:solidFill>
                  <a:srgbClr val="1C1C1C"/>
                </a:solidFill>
                <a:latin typeface="Arial"/>
                <a:cs typeface="Arial"/>
              </a:rPr>
              <a:t> </a:t>
            </a:r>
            <a:r>
              <a:rPr sz="1600" spc="-5" dirty="0">
                <a:solidFill>
                  <a:srgbClr val="1C1C1C"/>
                </a:solidFill>
                <a:latin typeface="Arial"/>
                <a:cs typeface="Arial"/>
                <a:hlinkClick r:id="rId11" action="ppaction://hlinksldjump"/>
              </a:rPr>
              <a:t>Accessories</a:t>
            </a:r>
            <a:endParaRPr sz="1600">
              <a:latin typeface="Arial"/>
              <a:cs typeface="Arial"/>
            </a:endParaRPr>
          </a:p>
          <a:p>
            <a:pPr marL="12700">
              <a:lnSpc>
                <a:spcPct val="100000"/>
              </a:lnSpc>
              <a:spcBef>
                <a:spcPts val="1200"/>
              </a:spcBef>
            </a:pPr>
            <a:r>
              <a:rPr sz="1600" spc="-5" dirty="0">
                <a:solidFill>
                  <a:srgbClr val="1C1C1C"/>
                </a:solidFill>
                <a:latin typeface="Arial"/>
                <a:cs typeface="Arial"/>
                <a:hlinkClick r:id="rId12" action="ppaction://hlinksldjump"/>
              </a:rPr>
              <a:t>Summary</a:t>
            </a:r>
            <a:endParaRPr sz="1600">
              <a:latin typeface="Arial"/>
              <a:cs typeface="Arial"/>
            </a:endParaRPr>
          </a:p>
          <a:p>
            <a:pPr marL="12700">
              <a:lnSpc>
                <a:spcPct val="100000"/>
              </a:lnSpc>
              <a:spcBef>
                <a:spcPts val="1200"/>
              </a:spcBef>
            </a:pPr>
            <a:r>
              <a:rPr sz="1600" spc="-5" dirty="0">
                <a:solidFill>
                  <a:srgbClr val="1C1C1C"/>
                </a:solidFill>
                <a:latin typeface="Arial"/>
                <a:cs typeface="Arial"/>
                <a:hlinkClick r:id="rId13" action="ppaction://hlinksldjump"/>
              </a:rPr>
              <a:t>Resources</a:t>
            </a:r>
            <a:endParaRPr sz="1600">
              <a:latin typeface="Arial"/>
              <a:cs typeface="Arial"/>
            </a:endParaRPr>
          </a:p>
        </p:txBody>
      </p:sp>
      <p:sp>
        <p:nvSpPr>
          <p:cNvPr id="8" name="object 8"/>
          <p:cNvSpPr txBox="1"/>
          <p:nvPr/>
        </p:nvSpPr>
        <p:spPr>
          <a:xfrm>
            <a:off x="461263" y="6025997"/>
            <a:ext cx="113347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D4D4D"/>
                </a:solidFill>
                <a:latin typeface="Arial"/>
                <a:cs typeface="Arial"/>
              </a:rPr>
              <a:t>Click on </a:t>
            </a:r>
            <a:r>
              <a:rPr sz="1000" spc="-10" dirty="0">
                <a:solidFill>
                  <a:srgbClr val="4D4D4D"/>
                </a:solidFill>
                <a:latin typeface="Arial"/>
                <a:cs typeface="Arial"/>
              </a:rPr>
              <a:t>title </a:t>
            </a:r>
            <a:r>
              <a:rPr sz="1000" spc="-5" dirty="0">
                <a:solidFill>
                  <a:srgbClr val="4D4D4D"/>
                </a:solidFill>
                <a:latin typeface="Arial"/>
                <a:cs typeface="Arial"/>
              </a:rPr>
              <a:t>to</a:t>
            </a:r>
            <a:r>
              <a:rPr sz="1000" spc="-20" dirty="0">
                <a:solidFill>
                  <a:srgbClr val="4D4D4D"/>
                </a:solidFill>
                <a:latin typeface="Arial"/>
                <a:cs typeface="Arial"/>
              </a:rPr>
              <a:t> </a:t>
            </a:r>
            <a:r>
              <a:rPr sz="1000" spc="-10" dirty="0">
                <a:solidFill>
                  <a:srgbClr val="4D4D4D"/>
                </a:solidFill>
                <a:latin typeface="Arial"/>
                <a:cs typeface="Arial"/>
              </a:rPr>
              <a:t>view</a:t>
            </a:r>
            <a:endParaRPr sz="1000">
              <a:latin typeface="Arial"/>
              <a:cs typeface="Arial"/>
            </a:endParaRPr>
          </a:p>
        </p:txBody>
      </p:sp>
      <p:sp>
        <p:nvSpPr>
          <p:cNvPr id="9" name="object 9"/>
          <p:cNvSpPr/>
          <p:nvPr/>
        </p:nvSpPr>
        <p:spPr>
          <a:xfrm>
            <a:off x="4343400" y="1444752"/>
            <a:ext cx="4343400" cy="4727447"/>
          </a:xfrm>
          <a:prstGeom prst="rect">
            <a:avLst/>
          </a:prstGeom>
          <a:blipFill>
            <a:blip r:embed="rId14"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5" action="ppaction://hlinksldjump"/>
              </a:rPr>
              <a:t>©2019 ∙ </a:t>
            </a:r>
            <a:r>
              <a:rPr sz="1200" spc="-30" dirty="0">
                <a:solidFill>
                  <a:srgbClr val="7E7E7E"/>
                </a:solidFill>
                <a:latin typeface="Arial"/>
                <a:cs typeface="Arial"/>
                <a:hlinkClick r:id="rId15" action="ppaction://hlinksldjump"/>
              </a:rPr>
              <a:t>Table </a:t>
            </a:r>
            <a:r>
              <a:rPr sz="1200" dirty="0">
                <a:solidFill>
                  <a:srgbClr val="7E7E7E"/>
                </a:solidFill>
                <a:latin typeface="Arial"/>
                <a:cs typeface="Arial"/>
                <a:hlinkClick r:id="rId15" action="ppaction://hlinksldjump"/>
              </a:rPr>
              <a:t>of</a:t>
            </a:r>
            <a:r>
              <a:rPr sz="1200" spc="-130" dirty="0">
                <a:solidFill>
                  <a:srgbClr val="7E7E7E"/>
                </a:solidFill>
                <a:latin typeface="Arial"/>
                <a:cs typeface="Arial"/>
                <a:hlinkClick r:id="rId15" action="ppaction://hlinksldjump"/>
              </a:rPr>
              <a:t> </a:t>
            </a:r>
            <a:r>
              <a:rPr sz="1200" dirty="0">
                <a:solidFill>
                  <a:srgbClr val="7E7E7E"/>
                </a:solidFill>
                <a:latin typeface="Arial"/>
                <a:cs typeface="Arial"/>
                <a:hlinkClick r:id="rId15"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a:t>
            </a:fld>
            <a:r>
              <a:rPr spc="-5" dirty="0"/>
              <a:t> </a:t>
            </a:r>
            <a:r>
              <a:rPr dirty="0"/>
              <a:t>of</a:t>
            </a:r>
            <a:r>
              <a:rPr spc="-80" dirty="0"/>
              <a:t> </a:t>
            </a:r>
            <a:r>
              <a:rPr spc="-5" dirty="0"/>
              <a:t>83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05765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Stainless Steel ‒</a:t>
            </a:r>
            <a:r>
              <a:rPr sz="2800" spc="-15" dirty="0">
                <a:solidFill>
                  <a:srgbClr val="343434"/>
                </a:solidFill>
                <a:latin typeface="Arial"/>
                <a:cs typeface="Arial"/>
              </a:rPr>
              <a:t> </a:t>
            </a:r>
            <a:r>
              <a:rPr sz="2800" spc="-5" dirty="0">
                <a:solidFill>
                  <a:srgbClr val="343434"/>
                </a:solidFill>
                <a:latin typeface="Arial"/>
                <a:cs typeface="Arial"/>
              </a:rPr>
              <a:t>Benefits</a:t>
            </a:r>
            <a:endParaRPr sz="2800">
              <a:latin typeface="Arial"/>
              <a:cs typeface="Arial"/>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70</a:t>
            </a:fld>
            <a:r>
              <a:rPr spc="-5" dirty="0"/>
              <a:t> </a:t>
            </a:r>
            <a:r>
              <a:rPr dirty="0"/>
              <a:t>of</a:t>
            </a:r>
            <a:r>
              <a:rPr spc="-80" dirty="0"/>
              <a:t> </a:t>
            </a:r>
            <a:r>
              <a:rPr spc="-5" dirty="0"/>
              <a:t>83</a:t>
            </a:r>
          </a:p>
        </p:txBody>
      </p:sp>
      <p:sp>
        <p:nvSpPr>
          <p:cNvPr id="7" name="object 7"/>
          <p:cNvSpPr txBox="1"/>
          <p:nvPr/>
        </p:nvSpPr>
        <p:spPr>
          <a:xfrm>
            <a:off x="459740" y="1476502"/>
            <a:ext cx="8190865" cy="4293235"/>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rPr>
              <a:t>The Specialty Steel Industry of North America identifies the following benefits of</a:t>
            </a:r>
            <a:r>
              <a:rPr sz="1600" spc="90" dirty="0">
                <a:solidFill>
                  <a:srgbClr val="1C1C1C"/>
                </a:solidFill>
                <a:latin typeface="Arial"/>
                <a:cs typeface="Arial"/>
              </a:rPr>
              <a:t> </a:t>
            </a:r>
            <a:r>
              <a:rPr sz="1600" spc="-5" dirty="0">
                <a:solidFill>
                  <a:srgbClr val="1C1C1C"/>
                </a:solidFill>
                <a:latin typeface="Arial"/>
                <a:cs typeface="Arial"/>
              </a:rPr>
              <a:t>stainless</a:t>
            </a:r>
            <a:endParaRPr sz="1600">
              <a:latin typeface="Arial"/>
              <a:cs typeface="Arial"/>
            </a:endParaRPr>
          </a:p>
          <a:p>
            <a:pPr marL="12700">
              <a:lnSpc>
                <a:spcPct val="100000"/>
              </a:lnSpc>
            </a:pPr>
            <a:r>
              <a:rPr sz="1600" spc="-5" dirty="0">
                <a:solidFill>
                  <a:srgbClr val="1C1C1C"/>
                </a:solidFill>
                <a:latin typeface="Arial"/>
                <a:cs typeface="Arial"/>
              </a:rPr>
              <a:t>steel:</a:t>
            </a:r>
            <a:endParaRPr sz="1600">
              <a:latin typeface="Arial"/>
              <a:cs typeface="Arial"/>
            </a:endParaRPr>
          </a:p>
          <a:p>
            <a:pPr marL="299085" marR="16510" indent="-287020">
              <a:lnSpc>
                <a:spcPct val="100000"/>
              </a:lnSpc>
              <a:spcBef>
                <a:spcPts val="1200"/>
              </a:spcBef>
              <a:buFont typeface="Wingdings"/>
              <a:buChar char=""/>
              <a:tabLst>
                <a:tab pos="299720" algn="l"/>
              </a:tabLst>
            </a:pPr>
            <a:r>
              <a:rPr sz="1600" spc="-5" dirty="0">
                <a:solidFill>
                  <a:srgbClr val="1C1C1C"/>
                </a:solidFill>
                <a:latin typeface="Arial"/>
                <a:cs typeface="Arial"/>
              </a:rPr>
              <a:t>Corrosion resistance – The chromium content in stainless steel gives steel its corrosion  resisting properties. The corrosion resistance strength depends on the grade of steel.  Under normal conditions, stainless is unlikely to corrode, pit, tarnish, or deteriorate in  any other </a:t>
            </a:r>
            <a:r>
              <a:rPr sz="1600" spc="-45" dirty="0">
                <a:solidFill>
                  <a:srgbClr val="1C1C1C"/>
                </a:solidFill>
                <a:latin typeface="Arial"/>
                <a:cs typeface="Arial"/>
              </a:rPr>
              <a:t>way. </a:t>
            </a:r>
            <a:r>
              <a:rPr sz="1600" spc="-5" dirty="0">
                <a:solidFill>
                  <a:srgbClr val="1C1C1C"/>
                </a:solidFill>
                <a:latin typeface="Arial"/>
                <a:cs typeface="Arial"/>
              </a:rPr>
              <a:t>There is no need to compensate for loss of strength due to deterioration,  and replacement costs are virtually</a:t>
            </a:r>
            <a:r>
              <a:rPr sz="1600" spc="25" dirty="0">
                <a:solidFill>
                  <a:srgbClr val="1C1C1C"/>
                </a:solidFill>
                <a:latin typeface="Arial"/>
                <a:cs typeface="Arial"/>
              </a:rPr>
              <a:t> </a:t>
            </a:r>
            <a:r>
              <a:rPr sz="1600" spc="-5" dirty="0">
                <a:solidFill>
                  <a:srgbClr val="1C1C1C"/>
                </a:solidFill>
                <a:latin typeface="Arial"/>
                <a:cs typeface="Arial"/>
              </a:rPr>
              <a:t>non-existent.</a:t>
            </a:r>
            <a:endParaRPr sz="1600">
              <a:latin typeface="Arial"/>
              <a:cs typeface="Arial"/>
            </a:endParaRPr>
          </a:p>
          <a:p>
            <a:pPr marL="299085" marR="36830" indent="-287020">
              <a:lnSpc>
                <a:spcPct val="100000"/>
              </a:lnSpc>
              <a:spcBef>
                <a:spcPts val="1205"/>
              </a:spcBef>
              <a:buFont typeface="Wingdings"/>
              <a:buChar char=""/>
              <a:tabLst>
                <a:tab pos="299720" algn="l"/>
              </a:tabLst>
            </a:pPr>
            <a:r>
              <a:rPr sz="1600" spc="-5" dirty="0">
                <a:solidFill>
                  <a:srgbClr val="1C1C1C"/>
                </a:solidFill>
                <a:latin typeface="Arial"/>
                <a:cs typeface="Arial"/>
              </a:rPr>
              <a:t>Fire and heat resistance – High grades resist scaling and retain strength </a:t>
            </a:r>
            <a:r>
              <a:rPr sz="1600" spc="-10" dirty="0">
                <a:solidFill>
                  <a:srgbClr val="1C1C1C"/>
                </a:solidFill>
                <a:latin typeface="Arial"/>
                <a:cs typeface="Arial"/>
              </a:rPr>
              <a:t>when </a:t>
            </a:r>
            <a:r>
              <a:rPr sz="1600" spc="-5" dirty="0">
                <a:solidFill>
                  <a:srgbClr val="1C1C1C"/>
                </a:solidFill>
                <a:latin typeface="Arial"/>
                <a:cs typeface="Arial"/>
              </a:rPr>
              <a:t>exposed  to high temperatures.</a:t>
            </a:r>
            <a:endParaRPr sz="1600">
              <a:latin typeface="Arial"/>
              <a:cs typeface="Arial"/>
            </a:endParaRPr>
          </a:p>
          <a:p>
            <a:pPr marL="299085" marR="5080" indent="-287020">
              <a:lnSpc>
                <a:spcPct val="100000"/>
              </a:lnSpc>
              <a:spcBef>
                <a:spcPts val="1200"/>
              </a:spcBef>
              <a:buFont typeface="Wingdings"/>
              <a:buChar char=""/>
              <a:tabLst>
                <a:tab pos="299720" algn="l"/>
              </a:tabLst>
            </a:pPr>
            <a:r>
              <a:rPr sz="1600" spc="-10" dirty="0">
                <a:solidFill>
                  <a:srgbClr val="1C1C1C"/>
                </a:solidFill>
                <a:latin typeface="Arial"/>
                <a:cs typeface="Arial"/>
              </a:rPr>
              <a:t>Hygiene </a:t>
            </a:r>
            <a:r>
              <a:rPr sz="1600" spc="-5" dirty="0">
                <a:solidFill>
                  <a:srgbClr val="1C1C1C"/>
                </a:solidFill>
                <a:latin typeface="Arial"/>
                <a:cs typeface="Arial"/>
              </a:rPr>
              <a:t>– It is easy to clean and sanitize, and therefore suitable for applications </a:t>
            </a:r>
            <a:r>
              <a:rPr sz="1600" spc="-10" dirty="0">
                <a:solidFill>
                  <a:srgbClr val="1C1C1C"/>
                </a:solidFill>
                <a:latin typeface="Arial"/>
                <a:cs typeface="Arial"/>
              </a:rPr>
              <a:t>where  hygiene </a:t>
            </a:r>
            <a:r>
              <a:rPr sz="1600" spc="-5" dirty="0">
                <a:solidFill>
                  <a:srgbClr val="1C1C1C"/>
                </a:solidFill>
                <a:latin typeface="Arial"/>
                <a:cs typeface="Arial"/>
              </a:rPr>
              <a:t>is a requirement, such as hospitals and food processing plants. In residential or  industrial applications, washing </a:t>
            </a:r>
            <a:r>
              <a:rPr sz="1600" spc="-10" dirty="0">
                <a:solidFill>
                  <a:srgbClr val="1C1C1C"/>
                </a:solidFill>
                <a:latin typeface="Arial"/>
                <a:cs typeface="Arial"/>
              </a:rPr>
              <a:t>with </a:t>
            </a:r>
            <a:r>
              <a:rPr sz="1600" spc="-5" dirty="0">
                <a:solidFill>
                  <a:srgbClr val="1C1C1C"/>
                </a:solidFill>
                <a:latin typeface="Arial"/>
                <a:cs typeface="Arial"/>
              </a:rPr>
              <a:t>detergent and water or </a:t>
            </a:r>
            <a:r>
              <a:rPr sz="1600" spc="-10" dirty="0">
                <a:solidFill>
                  <a:srgbClr val="1C1C1C"/>
                </a:solidFill>
                <a:latin typeface="Arial"/>
                <a:cs typeface="Arial"/>
              </a:rPr>
              <a:t>with </a:t>
            </a:r>
            <a:r>
              <a:rPr sz="1600" spc="-5" dirty="0">
                <a:solidFill>
                  <a:srgbClr val="1C1C1C"/>
                </a:solidFill>
                <a:latin typeface="Arial"/>
                <a:cs typeface="Arial"/>
              </a:rPr>
              <a:t>a commercial stainless  steel cleaner is generally</a:t>
            </a:r>
            <a:r>
              <a:rPr sz="1600" spc="-10" dirty="0">
                <a:solidFill>
                  <a:srgbClr val="1C1C1C"/>
                </a:solidFill>
                <a:latin typeface="Arial"/>
                <a:cs typeface="Arial"/>
              </a:rPr>
              <a:t> </a:t>
            </a:r>
            <a:r>
              <a:rPr sz="1600" spc="-5" dirty="0">
                <a:solidFill>
                  <a:srgbClr val="1C1C1C"/>
                </a:solidFill>
                <a:latin typeface="Arial"/>
                <a:cs typeface="Arial"/>
              </a:rPr>
              <a:t>sufficient.</a:t>
            </a:r>
            <a:endParaRPr sz="1600">
              <a:latin typeface="Arial"/>
              <a:cs typeface="Arial"/>
            </a:endParaRPr>
          </a:p>
          <a:p>
            <a:pPr marL="299085" marR="520065" indent="-287020">
              <a:lnSpc>
                <a:spcPct val="100000"/>
              </a:lnSpc>
              <a:spcBef>
                <a:spcPts val="1205"/>
              </a:spcBef>
              <a:buFont typeface="Wingdings"/>
              <a:buChar char=""/>
              <a:tabLst>
                <a:tab pos="299720" algn="l"/>
              </a:tabLst>
            </a:pPr>
            <a:r>
              <a:rPr sz="1600" spc="-5" dirty="0">
                <a:solidFill>
                  <a:srgbClr val="1C1C1C"/>
                </a:solidFill>
                <a:latin typeface="Arial"/>
                <a:cs typeface="Arial"/>
              </a:rPr>
              <a:t>Aesthetic appearance – Stainless steel has a clean, bright, modern appearance; it  complements, reflects, and highlights surrounding</a:t>
            </a:r>
            <a:r>
              <a:rPr sz="1600" spc="35" dirty="0">
                <a:solidFill>
                  <a:srgbClr val="1C1C1C"/>
                </a:solidFill>
                <a:latin typeface="Arial"/>
                <a:cs typeface="Arial"/>
              </a:rPr>
              <a:t> </a:t>
            </a:r>
            <a:r>
              <a:rPr sz="1600" spc="-5" dirty="0">
                <a:solidFill>
                  <a:srgbClr val="1C1C1C"/>
                </a:solidFill>
                <a:latin typeface="Arial"/>
                <a:cs typeface="Arial"/>
              </a:rPr>
              <a:t>materials.</a:t>
            </a:r>
            <a:endParaRPr sz="1600">
              <a:latin typeface="Arial"/>
              <a:cs typeface="Arial"/>
            </a:endParaRPr>
          </a:p>
        </p:txBody>
      </p:sp>
      <p:sp>
        <p:nvSpPr>
          <p:cNvPr id="8" name="object 8"/>
          <p:cNvSpPr txBox="1"/>
          <p:nvPr/>
        </p:nvSpPr>
        <p:spPr>
          <a:xfrm>
            <a:off x="462787" y="6010452"/>
            <a:ext cx="63119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Source: </a:t>
            </a:r>
            <a:r>
              <a:rPr sz="1000" spc="-10" dirty="0">
                <a:latin typeface="Arial"/>
                <a:cs typeface="Arial"/>
              </a:rPr>
              <a:t>“Stainless </a:t>
            </a:r>
            <a:r>
              <a:rPr sz="1000" spc="-5" dirty="0">
                <a:latin typeface="Arial"/>
                <a:cs typeface="Arial"/>
              </a:rPr>
              <a:t>Steel </a:t>
            </a:r>
            <a:r>
              <a:rPr sz="1000" spc="-10" dirty="0">
                <a:latin typeface="Arial"/>
                <a:cs typeface="Arial"/>
              </a:rPr>
              <a:t>Overview: </a:t>
            </a:r>
            <a:r>
              <a:rPr sz="1000" spc="-5" dirty="0">
                <a:latin typeface="Arial"/>
                <a:cs typeface="Arial"/>
              </a:rPr>
              <a:t>Features &amp; Benefits.” </a:t>
            </a:r>
            <a:r>
              <a:rPr sz="1000" i="1" spc="-5" dirty="0">
                <a:latin typeface="Arial"/>
                <a:cs typeface="Arial"/>
              </a:rPr>
              <a:t>Specialty Steel Industry of North America (SSINA),</a:t>
            </a:r>
            <a:r>
              <a:rPr sz="1000" i="1" spc="150" dirty="0">
                <a:latin typeface="Arial"/>
                <a:cs typeface="Arial"/>
              </a:rPr>
              <a:t> </a:t>
            </a:r>
            <a:r>
              <a:rPr sz="1000" spc="-10" dirty="0">
                <a:latin typeface="Arial"/>
                <a:cs typeface="Arial"/>
              </a:rPr>
              <a:t>n.d</a:t>
            </a:r>
            <a:r>
              <a:rPr sz="1000" i="1" spc="-10" dirty="0">
                <a:latin typeface="Arial"/>
                <a:cs typeface="Arial"/>
              </a:rPr>
              <a:t>.</a:t>
            </a:r>
            <a:endParaRPr sz="10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405765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Stainless Steel ‒</a:t>
            </a:r>
            <a:r>
              <a:rPr sz="2800" spc="-15" dirty="0">
                <a:solidFill>
                  <a:srgbClr val="343434"/>
                </a:solidFill>
                <a:latin typeface="Arial"/>
                <a:cs typeface="Arial"/>
              </a:rPr>
              <a:t> </a:t>
            </a:r>
            <a:r>
              <a:rPr sz="2800" spc="-5" dirty="0">
                <a:solidFill>
                  <a:srgbClr val="343434"/>
                </a:solidFill>
                <a:latin typeface="Arial"/>
                <a:cs typeface="Arial"/>
              </a:rPr>
              <a:t>Benefits</a:t>
            </a:r>
            <a:endParaRPr sz="2800">
              <a:latin typeface="Arial"/>
              <a:cs typeface="Arial"/>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71</a:t>
            </a:fld>
            <a:r>
              <a:rPr spc="-5" dirty="0"/>
              <a:t> </a:t>
            </a:r>
            <a:r>
              <a:rPr dirty="0"/>
              <a:t>of</a:t>
            </a:r>
            <a:r>
              <a:rPr spc="-80" dirty="0"/>
              <a:t> </a:t>
            </a:r>
            <a:r>
              <a:rPr spc="-5" dirty="0"/>
              <a:t>83</a:t>
            </a:r>
          </a:p>
        </p:txBody>
      </p:sp>
      <p:sp>
        <p:nvSpPr>
          <p:cNvPr id="7" name="object 7"/>
          <p:cNvSpPr txBox="1"/>
          <p:nvPr/>
        </p:nvSpPr>
        <p:spPr>
          <a:xfrm>
            <a:off x="459740" y="1476502"/>
            <a:ext cx="8201025" cy="4293235"/>
          </a:xfrm>
          <a:prstGeom prst="rect">
            <a:avLst/>
          </a:prstGeom>
        </p:spPr>
        <p:txBody>
          <a:bodyPr vert="horz" wrap="square" lIns="0" tIns="12065" rIns="0" bIns="0" rtlCol="0">
            <a:spAutoFit/>
          </a:bodyPr>
          <a:lstStyle/>
          <a:p>
            <a:pPr marL="299085" marR="102235" indent="-287020">
              <a:lnSpc>
                <a:spcPct val="100000"/>
              </a:lnSpc>
              <a:spcBef>
                <a:spcPts val="95"/>
              </a:spcBef>
              <a:buFont typeface="Wingdings"/>
              <a:buChar char=""/>
              <a:tabLst>
                <a:tab pos="299720" algn="l"/>
              </a:tabLst>
            </a:pPr>
            <a:r>
              <a:rPr sz="1600" spc="-5" dirty="0">
                <a:solidFill>
                  <a:srgbClr val="1C1C1C"/>
                </a:solidFill>
                <a:latin typeface="Arial"/>
                <a:cs typeface="Arial"/>
              </a:rPr>
              <a:t>Strength-to-weight advantage – Stainless steel is one of the strongest metals. Different  stainless steels will have different mechanical properties. Some grades </a:t>
            </a:r>
            <a:r>
              <a:rPr sz="1600" dirty="0">
                <a:solidFill>
                  <a:srgbClr val="1C1C1C"/>
                </a:solidFill>
                <a:latin typeface="Arial"/>
                <a:cs typeface="Arial"/>
              </a:rPr>
              <a:t>allow </a:t>
            </a:r>
            <a:r>
              <a:rPr sz="1600" spc="-5" dirty="0">
                <a:solidFill>
                  <a:srgbClr val="1C1C1C"/>
                </a:solidFill>
                <a:latin typeface="Arial"/>
                <a:cs typeface="Arial"/>
              </a:rPr>
              <a:t>reduced  material thickness over conventional grades, therefore providing cost</a:t>
            </a:r>
            <a:r>
              <a:rPr sz="1600" spc="85" dirty="0">
                <a:solidFill>
                  <a:srgbClr val="1C1C1C"/>
                </a:solidFill>
                <a:latin typeface="Arial"/>
                <a:cs typeface="Arial"/>
              </a:rPr>
              <a:t> </a:t>
            </a:r>
            <a:r>
              <a:rPr sz="1600" spc="-5" dirty="0">
                <a:solidFill>
                  <a:srgbClr val="1C1C1C"/>
                </a:solidFill>
                <a:latin typeface="Arial"/>
                <a:cs typeface="Arial"/>
              </a:rPr>
              <a:t>savings.</a:t>
            </a:r>
            <a:endParaRPr sz="1600">
              <a:latin typeface="Arial"/>
              <a:cs typeface="Arial"/>
            </a:endParaRPr>
          </a:p>
          <a:p>
            <a:pPr marL="299085" marR="50800" indent="-287020" algn="just">
              <a:lnSpc>
                <a:spcPct val="100000"/>
              </a:lnSpc>
              <a:spcBef>
                <a:spcPts val="1205"/>
              </a:spcBef>
              <a:buFont typeface="Wingdings"/>
              <a:buChar char=""/>
              <a:tabLst>
                <a:tab pos="299720" algn="l"/>
              </a:tabLst>
            </a:pPr>
            <a:r>
              <a:rPr sz="1600" spc="-5" dirty="0">
                <a:solidFill>
                  <a:srgbClr val="1C1C1C"/>
                </a:solidFill>
                <a:latin typeface="Arial"/>
                <a:cs typeface="Arial"/>
              </a:rPr>
              <a:t>Ease of fabrication – It can be cut, welded, formed, machined, and fabricated as readily  as traditional steels. Stainless steel is produced in virtually all standard metal forms and  sizes, plus many special</a:t>
            </a:r>
            <a:r>
              <a:rPr sz="1600" spc="-20" dirty="0">
                <a:solidFill>
                  <a:srgbClr val="1C1C1C"/>
                </a:solidFill>
                <a:latin typeface="Arial"/>
                <a:cs typeface="Arial"/>
              </a:rPr>
              <a:t> </a:t>
            </a:r>
            <a:r>
              <a:rPr sz="1600" spc="-5" dirty="0">
                <a:solidFill>
                  <a:srgbClr val="1C1C1C"/>
                </a:solidFill>
                <a:latin typeface="Arial"/>
                <a:cs typeface="Arial"/>
              </a:rPr>
              <a:t>shapes.</a:t>
            </a:r>
            <a:endParaRPr sz="1600">
              <a:latin typeface="Arial"/>
              <a:cs typeface="Arial"/>
            </a:endParaRPr>
          </a:p>
          <a:p>
            <a:pPr marL="299085" marR="123189" indent="-287020" algn="just">
              <a:lnSpc>
                <a:spcPct val="100000"/>
              </a:lnSpc>
              <a:spcBef>
                <a:spcPts val="1200"/>
              </a:spcBef>
              <a:buFont typeface="Wingdings"/>
              <a:buChar char=""/>
              <a:tabLst>
                <a:tab pos="299720" algn="l"/>
              </a:tabLst>
            </a:pPr>
            <a:r>
              <a:rPr sz="1600" spc="-5" dirty="0">
                <a:solidFill>
                  <a:srgbClr val="1C1C1C"/>
                </a:solidFill>
                <a:latin typeface="Arial"/>
                <a:cs typeface="Arial"/>
              </a:rPr>
              <a:t>Impact resistance – High toughness in both very elevated temperatures and those </a:t>
            </a:r>
            <a:r>
              <a:rPr sz="1600" spc="-10" dirty="0">
                <a:solidFill>
                  <a:srgbClr val="1C1C1C"/>
                </a:solidFill>
                <a:latin typeface="Arial"/>
                <a:cs typeface="Arial"/>
              </a:rPr>
              <a:t>well  </a:t>
            </a:r>
            <a:r>
              <a:rPr sz="1600" spc="-5" dirty="0">
                <a:solidFill>
                  <a:srgbClr val="1C1C1C"/>
                </a:solidFill>
                <a:latin typeface="Arial"/>
                <a:cs typeface="Arial"/>
              </a:rPr>
              <a:t>below the freezing</a:t>
            </a:r>
            <a:r>
              <a:rPr sz="1600" spc="10" dirty="0">
                <a:solidFill>
                  <a:srgbClr val="1C1C1C"/>
                </a:solidFill>
                <a:latin typeface="Arial"/>
                <a:cs typeface="Arial"/>
              </a:rPr>
              <a:t> </a:t>
            </a:r>
            <a:r>
              <a:rPr sz="1600" spc="-5" dirty="0">
                <a:solidFill>
                  <a:srgbClr val="1C1C1C"/>
                </a:solidFill>
                <a:latin typeface="Arial"/>
                <a:cs typeface="Arial"/>
              </a:rPr>
              <a:t>level.</a:t>
            </a:r>
            <a:endParaRPr sz="1600">
              <a:latin typeface="Arial"/>
              <a:cs typeface="Arial"/>
            </a:endParaRPr>
          </a:p>
          <a:p>
            <a:pPr marL="299085" marR="5080" indent="-287020">
              <a:lnSpc>
                <a:spcPct val="100000"/>
              </a:lnSpc>
              <a:spcBef>
                <a:spcPts val="1200"/>
              </a:spcBef>
              <a:buFont typeface="Wingdings"/>
              <a:buChar char=""/>
              <a:tabLst>
                <a:tab pos="299720" algn="l"/>
              </a:tabLst>
            </a:pPr>
            <a:r>
              <a:rPr sz="1600" spc="-5" dirty="0">
                <a:solidFill>
                  <a:srgbClr val="1C1C1C"/>
                </a:solidFill>
                <a:latin typeface="Arial"/>
                <a:cs typeface="Arial"/>
              </a:rPr>
              <a:t>Long-term value – Stainless steel is a very economical choice </a:t>
            </a:r>
            <a:r>
              <a:rPr sz="1600" spc="-10" dirty="0">
                <a:solidFill>
                  <a:srgbClr val="1C1C1C"/>
                </a:solidFill>
                <a:latin typeface="Arial"/>
                <a:cs typeface="Arial"/>
              </a:rPr>
              <a:t>when </a:t>
            </a:r>
            <a:r>
              <a:rPr sz="1600" spc="-5" dirty="0">
                <a:solidFill>
                  <a:srgbClr val="1C1C1C"/>
                </a:solidFill>
                <a:latin typeface="Arial"/>
                <a:cs typeface="Arial"/>
              </a:rPr>
              <a:t>total life </a:t>
            </a:r>
            <a:r>
              <a:rPr sz="1600" spc="-10" dirty="0">
                <a:solidFill>
                  <a:srgbClr val="1C1C1C"/>
                </a:solidFill>
                <a:latin typeface="Arial"/>
                <a:cs typeface="Arial"/>
              </a:rPr>
              <a:t>cycle </a:t>
            </a:r>
            <a:r>
              <a:rPr sz="1600" spc="-5" dirty="0">
                <a:solidFill>
                  <a:srgbClr val="1C1C1C"/>
                </a:solidFill>
                <a:latin typeface="Arial"/>
                <a:cs typeface="Arial"/>
              </a:rPr>
              <a:t>costs  are taken into consideration. Savings accrued from the minimal cost of maintaining  stainless make up any difference in cost that may occur between components made of  stainless and other</a:t>
            </a:r>
            <a:r>
              <a:rPr sz="1600" dirty="0">
                <a:solidFill>
                  <a:srgbClr val="1C1C1C"/>
                </a:solidFill>
                <a:latin typeface="Arial"/>
                <a:cs typeface="Arial"/>
              </a:rPr>
              <a:t> </a:t>
            </a:r>
            <a:r>
              <a:rPr sz="1600" spc="-5" dirty="0">
                <a:solidFill>
                  <a:srgbClr val="1C1C1C"/>
                </a:solidFill>
                <a:latin typeface="Arial"/>
                <a:cs typeface="Arial"/>
              </a:rPr>
              <a:t>materials.</a:t>
            </a:r>
            <a:endParaRPr sz="1600">
              <a:latin typeface="Arial"/>
              <a:cs typeface="Arial"/>
            </a:endParaRPr>
          </a:p>
          <a:p>
            <a:pPr marL="299085" marR="67310" indent="-287020" algn="just">
              <a:lnSpc>
                <a:spcPct val="100000"/>
              </a:lnSpc>
              <a:spcBef>
                <a:spcPts val="1200"/>
              </a:spcBef>
              <a:buFont typeface="Wingdings"/>
              <a:buChar char=""/>
              <a:tabLst>
                <a:tab pos="299720" algn="l"/>
              </a:tabLst>
            </a:pPr>
            <a:r>
              <a:rPr sz="1600" spc="-5" dirty="0">
                <a:solidFill>
                  <a:srgbClr val="1C1C1C"/>
                </a:solidFill>
                <a:latin typeface="Arial"/>
                <a:cs typeface="Arial"/>
              </a:rPr>
              <a:t>Life cycle – Stainless steel products are 100% recyclable at the end of their service life.  It is estimated that over 50% of new stainless steel comes from old, </a:t>
            </a:r>
            <a:r>
              <a:rPr sz="1600" dirty="0">
                <a:solidFill>
                  <a:srgbClr val="1C1C1C"/>
                </a:solidFill>
                <a:latin typeface="Arial"/>
                <a:cs typeface="Arial"/>
              </a:rPr>
              <a:t>re-melted </a:t>
            </a:r>
            <a:r>
              <a:rPr sz="1600" spc="-5" dirty="0">
                <a:solidFill>
                  <a:srgbClr val="1C1C1C"/>
                </a:solidFill>
                <a:latin typeface="Arial"/>
                <a:cs typeface="Arial"/>
              </a:rPr>
              <a:t>stainless  steel scrap, thereby completing the full life</a:t>
            </a:r>
            <a:r>
              <a:rPr sz="1600" spc="40" dirty="0">
                <a:solidFill>
                  <a:srgbClr val="1C1C1C"/>
                </a:solidFill>
                <a:latin typeface="Arial"/>
                <a:cs typeface="Arial"/>
              </a:rPr>
              <a:t> </a:t>
            </a:r>
            <a:r>
              <a:rPr sz="1600" spc="-10" dirty="0">
                <a:solidFill>
                  <a:srgbClr val="1C1C1C"/>
                </a:solidFill>
                <a:latin typeface="Arial"/>
                <a:cs typeface="Arial"/>
              </a:rPr>
              <a:t>cycle.</a:t>
            </a:r>
            <a:endParaRPr sz="1600">
              <a:latin typeface="Arial"/>
              <a:cs typeface="Arial"/>
            </a:endParaRPr>
          </a:p>
        </p:txBody>
      </p:sp>
      <p:sp>
        <p:nvSpPr>
          <p:cNvPr id="8" name="object 8"/>
          <p:cNvSpPr txBox="1"/>
          <p:nvPr/>
        </p:nvSpPr>
        <p:spPr>
          <a:xfrm>
            <a:off x="462787" y="6010452"/>
            <a:ext cx="63119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Source: </a:t>
            </a:r>
            <a:r>
              <a:rPr sz="1000" spc="-10" dirty="0">
                <a:latin typeface="Arial"/>
                <a:cs typeface="Arial"/>
              </a:rPr>
              <a:t>“Stainless </a:t>
            </a:r>
            <a:r>
              <a:rPr sz="1000" spc="-5" dirty="0">
                <a:latin typeface="Arial"/>
                <a:cs typeface="Arial"/>
              </a:rPr>
              <a:t>Steel </a:t>
            </a:r>
            <a:r>
              <a:rPr sz="1000" spc="-10" dirty="0">
                <a:latin typeface="Arial"/>
                <a:cs typeface="Arial"/>
              </a:rPr>
              <a:t>Overview: </a:t>
            </a:r>
            <a:r>
              <a:rPr sz="1000" spc="-5" dirty="0">
                <a:latin typeface="Arial"/>
                <a:cs typeface="Arial"/>
              </a:rPr>
              <a:t>Features &amp; Benefits.” </a:t>
            </a:r>
            <a:r>
              <a:rPr sz="1000" i="1" spc="-5" dirty="0">
                <a:latin typeface="Arial"/>
                <a:cs typeface="Arial"/>
              </a:rPr>
              <a:t>Specialty Steel Industry of North America (SSINA),</a:t>
            </a:r>
            <a:r>
              <a:rPr sz="1000" i="1" spc="150" dirty="0">
                <a:latin typeface="Arial"/>
                <a:cs typeface="Arial"/>
              </a:rPr>
              <a:t> </a:t>
            </a:r>
            <a:r>
              <a:rPr sz="1000" spc="-10" dirty="0">
                <a:latin typeface="Arial"/>
                <a:cs typeface="Arial"/>
              </a:rPr>
              <a:t>n.d</a:t>
            </a:r>
            <a:r>
              <a:rPr sz="1000" i="1" spc="-10" dirty="0">
                <a:latin typeface="Arial"/>
                <a:cs typeface="Arial"/>
              </a:rPr>
              <a:t>.</a:t>
            </a:r>
            <a:endParaRPr sz="10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0130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Common Materials</a:t>
            </a:r>
            <a:endParaRPr sz="2800">
              <a:latin typeface="Arial"/>
              <a:cs typeface="Arial"/>
            </a:endParaRPr>
          </a:p>
        </p:txBody>
      </p:sp>
      <p:sp>
        <p:nvSpPr>
          <p:cNvPr id="7" name="object 7"/>
          <p:cNvSpPr txBox="1"/>
          <p:nvPr/>
        </p:nvSpPr>
        <p:spPr>
          <a:xfrm>
            <a:off x="459740" y="1476502"/>
            <a:ext cx="8078470" cy="51308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1C1C"/>
                </a:solidFill>
                <a:latin typeface="Arial"/>
                <a:cs typeface="Arial"/>
              </a:rPr>
              <a:t>Materials for fabrication vary by manufacturer </a:t>
            </a:r>
            <a:r>
              <a:rPr sz="1600" spc="-10" dirty="0">
                <a:solidFill>
                  <a:srgbClr val="1C1C1C"/>
                </a:solidFill>
                <a:latin typeface="Arial"/>
                <a:cs typeface="Arial"/>
              </a:rPr>
              <a:t>with </a:t>
            </a:r>
            <a:r>
              <a:rPr sz="1600" spc="-5" dirty="0">
                <a:solidFill>
                  <a:srgbClr val="1C1C1C"/>
                </a:solidFill>
                <a:latin typeface="Arial"/>
                <a:cs typeface="Arial"/>
              </a:rPr>
              <a:t>the most common being stainless</a:t>
            </a:r>
            <a:r>
              <a:rPr sz="1600" spc="254" dirty="0">
                <a:solidFill>
                  <a:srgbClr val="1C1C1C"/>
                </a:solidFill>
                <a:latin typeface="Arial"/>
                <a:cs typeface="Arial"/>
              </a:rPr>
              <a:t> </a:t>
            </a:r>
            <a:r>
              <a:rPr sz="1600" spc="-5" dirty="0">
                <a:solidFill>
                  <a:srgbClr val="1C1C1C"/>
                </a:solidFill>
                <a:latin typeface="Arial"/>
                <a:cs typeface="Arial"/>
              </a:rPr>
              <a:t>steel</a:t>
            </a:r>
            <a:endParaRPr sz="1600">
              <a:latin typeface="Arial"/>
              <a:cs typeface="Arial"/>
            </a:endParaRPr>
          </a:p>
          <a:p>
            <a:pPr marL="12700">
              <a:lnSpc>
                <a:spcPct val="100000"/>
              </a:lnSpc>
            </a:pPr>
            <a:r>
              <a:rPr sz="1600" spc="-5" dirty="0">
                <a:solidFill>
                  <a:srgbClr val="1C1C1C"/>
                </a:solidFill>
                <a:latin typeface="Arial"/>
                <a:cs typeface="Arial"/>
              </a:rPr>
              <a:t>304, mild steel, carbon steel, brass, aluminum, and</a:t>
            </a:r>
            <a:r>
              <a:rPr sz="1600" spc="40" dirty="0">
                <a:solidFill>
                  <a:srgbClr val="1C1C1C"/>
                </a:solidFill>
                <a:latin typeface="Arial"/>
                <a:cs typeface="Arial"/>
              </a:rPr>
              <a:t> </a:t>
            </a:r>
            <a:r>
              <a:rPr sz="1600" spc="-5" dirty="0">
                <a:solidFill>
                  <a:srgbClr val="1C1C1C"/>
                </a:solidFill>
                <a:latin typeface="Arial"/>
                <a:cs typeface="Arial"/>
              </a:rPr>
              <a:t>nickel.</a:t>
            </a:r>
            <a:endParaRPr sz="1600">
              <a:latin typeface="Arial"/>
              <a:cs typeface="Arial"/>
            </a:endParaRPr>
          </a:p>
        </p:txBody>
      </p:sp>
      <p:sp>
        <p:nvSpPr>
          <p:cNvPr id="8" name="object 8"/>
          <p:cNvSpPr/>
          <p:nvPr/>
        </p:nvSpPr>
        <p:spPr>
          <a:xfrm>
            <a:off x="5020397" y="2501454"/>
            <a:ext cx="2298825" cy="307790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43000" y="2503932"/>
            <a:ext cx="3085967" cy="308670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2240026" y="5744971"/>
            <a:ext cx="10325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C1C1C"/>
                </a:solidFill>
                <a:latin typeface="Arial"/>
                <a:cs typeface="Arial"/>
              </a:rPr>
              <a:t>Stainless</a:t>
            </a:r>
            <a:r>
              <a:rPr sz="1200" spc="-105" dirty="0">
                <a:solidFill>
                  <a:srgbClr val="1C1C1C"/>
                </a:solidFill>
                <a:latin typeface="Arial"/>
                <a:cs typeface="Arial"/>
              </a:rPr>
              <a:t> </a:t>
            </a:r>
            <a:r>
              <a:rPr sz="1200" dirty="0">
                <a:solidFill>
                  <a:srgbClr val="1C1C1C"/>
                </a:solidFill>
                <a:latin typeface="Arial"/>
                <a:cs typeface="Arial"/>
              </a:rPr>
              <a:t>Steel</a:t>
            </a:r>
            <a:endParaRPr sz="1200">
              <a:latin typeface="Arial"/>
              <a:cs typeface="Arial"/>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72</a:t>
            </a:fld>
            <a:r>
              <a:rPr spc="-5" dirty="0"/>
              <a:t> </a:t>
            </a:r>
            <a:r>
              <a:rPr dirty="0"/>
              <a:t>of</a:t>
            </a:r>
            <a:r>
              <a:rPr spc="-80" dirty="0"/>
              <a:t> </a:t>
            </a:r>
            <a:r>
              <a:rPr spc="-5" dirty="0"/>
              <a:t>83</a:t>
            </a:r>
          </a:p>
        </p:txBody>
      </p:sp>
      <p:sp>
        <p:nvSpPr>
          <p:cNvPr id="11" name="object 11"/>
          <p:cNvSpPr txBox="1"/>
          <p:nvPr/>
        </p:nvSpPr>
        <p:spPr>
          <a:xfrm>
            <a:off x="5448427" y="5744971"/>
            <a:ext cx="151066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Polished Nickel</a:t>
            </a:r>
            <a:r>
              <a:rPr sz="1200" spc="-70" dirty="0">
                <a:solidFill>
                  <a:srgbClr val="1C1C1C"/>
                </a:solidFill>
                <a:latin typeface="Arial"/>
                <a:cs typeface="Arial"/>
              </a:rPr>
              <a:t> </a:t>
            </a:r>
            <a:r>
              <a:rPr sz="1200" spc="-5" dirty="0">
                <a:solidFill>
                  <a:srgbClr val="1C1C1C"/>
                </a:solidFill>
                <a:latin typeface="Arial"/>
                <a:cs typeface="Arial"/>
              </a:rPr>
              <a:t>Finish</a:t>
            </a:r>
            <a:endParaRPr sz="12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24400" y="2446020"/>
            <a:ext cx="1950720" cy="370636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813804" y="2445933"/>
            <a:ext cx="1956640" cy="3720004"/>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459740" y="565149"/>
            <a:ext cx="28949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Common Finishes</a:t>
            </a:r>
            <a:endParaRPr sz="2800">
              <a:latin typeface="Arial"/>
              <a:cs typeface="Arial"/>
            </a:endParaRPr>
          </a:p>
        </p:txBody>
      </p:sp>
      <p:sp>
        <p:nvSpPr>
          <p:cNvPr id="9" name="object 9"/>
          <p:cNvSpPr txBox="1"/>
          <p:nvPr/>
        </p:nvSpPr>
        <p:spPr>
          <a:xfrm>
            <a:off x="459740" y="1476502"/>
            <a:ext cx="809942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Depending on the </a:t>
            </a:r>
            <a:r>
              <a:rPr sz="1600" spc="-10" dirty="0">
                <a:solidFill>
                  <a:srgbClr val="1C1C1C"/>
                </a:solidFill>
                <a:latin typeface="Arial"/>
                <a:cs typeface="Arial"/>
              </a:rPr>
              <a:t>manufacturer, </a:t>
            </a:r>
            <a:r>
              <a:rPr sz="1600" spc="-5" dirty="0">
                <a:solidFill>
                  <a:srgbClr val="1C1C1C"/>
                </a:solidFill>
                <a:latin typeface="Arial"/>
                <a:cs typeface="Arial"/>
              </a:rPr>
              <a:t>a </a:t>
            </a:r>
            <a:r>
              <a:rPr sz="1600" spc="-10" dirty="0">
                <a:solidFill>
                  <a:srgbClr val="1C1C1C"/>
                </a:solidFill>
                <a:latin typeface="Arial"/>
                <a:cs typeface="Arial"/>
              </a:rPr>
              <a:t>wide </a:t>
            </a:r>
            <a:r>
              <a:rPr sz="1600" spc="-5" dirty="0">
                <a:solidFill>
                  <a:srgbClr val="1C1C1C"/>
                </a:solidFill>
                <a:latin typeface="Arial"/>
                <a:cs typeface="Arial"/>
              </a:rPr>
              <a:t>range of finish options are available: polished  steel, brushed steel, oil rubbed bronze, </a:t>
            </a:r>
            <a:r>
              <a:rPr sz="1600" dirty="0">
                <a:solidFill>
                  <a:srgbClr val="1C1C1C"/>
                </a:solidFill>
                <a:latin typeface="Arial"/>
                <a:cs typeface="Arial"/>
              </a:rPr>
              <a:t>white, </a:t>
            </a:r>
            <a:r>
              <a:rPr sz="1600" spc="-5" dirty="0">
                <a:solidFill>
                  <a:srgbClr val="1C1C1C"/>
                </a:solidFill>
                <a:latin typeface="Arial"/>
                <a:cs typeface="Arial"/>
              </a:rPr>
              <a:t>polished </a:t>
            </a:r>
            <a:r>
              <a:rPr sz="1600" dirty="0">
                <a:solidFill>
                  <a:srgbClr val="1C1C1C"/>
                </a:solidFill>
                <a:latin typeface="Arial"/>
                <a:cs typeface="Arial"/>
              </a:rPr>
              <a:t>nickel, </a:t>
            </a:r>
            <a:r>
              <a:rPr sz="1600" spc="-5" dirty="0">
                <a:solidFill>
                  <a:srgbClr val="1C1C1C"/>
                </a:solidFill>
                <a:latin typeface="Arial"/>
                <a:cs typeface="Arial"/>
              </a:rPr>
              <a:t>brushed nickel, satin </a:t>
            </a:r>
            <a:r>
              <a:rPr sz="1600" dirty="0">
                <a:solidFill>
                  <a:srgbClr val="1C1C1C"/>
                </a:solidFill>
                <a:latin typeface="Arial"/>
                <a:cs typeface="Arial"/>
              </a:rPr>
              <a:t>nickel,  </a:t>
            </a:r>
            <a:r>
              <a:rPr sz="1600" spc="-5" dirty="0">
                <a:solidFill>
                  <a:srgbClr val="1C1C1C"/>
                </a:solidFill>
                <a:latin typeface="Arial"/>
                <a:cs typeface="Arial"/>
              </a:rPr>
              <a:t>chrome, anthracite,</a:t>
            </a:r>
            <a:r>
              <a:rPr sz="1600" spc="30" dirty="0">
                <a:solidFill>
                  <a:srgbClr val="1C1C1C"/>
                </a:solidFill>
                <a:latin typeface="Arial"/>
                <a:cs typeface="Arial"/>
              </a:rPr>
              <a:t> </a:t>
            </a:r>
            <a:r>
              <a:rPr sz="1600" spc="-5" dirty="0">
                <a:solidFill>
                  <a:srgbClr val="1C1C1C"/>
                </a:solidFill>
                <a:latin typeface="Arial"/>
                <a:cs typeface="Arial"/>
              </a:rPr>
              <a:t>etc.</a:t>
            </a:r>
            <a:endParaRPr sz="1600">
              <a:latin typeface="Arial"/>
              <a:cs typeface="Arial"/>
            </a:endParaRPr>
          </a:p>
        </p:txBody>
      </p:sp>
      <p:sp>
        <p:nvSpPr>
          <p:cNvPr id="10" name="object 10"/>
          <p:cNvSpPr/>
          <p:nvPr/>
        </p:nvSpPr>
        <p:spPr>
          <a:xfrm>
            <a:off x="2595372" y="2386583"/>
            <a:ext cx="1956740" cy="376274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434340" y="2392942"/>
            <a:ext cx="2032000" cy="3821404"/>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861466" y="5925108"/>
            <a:ext cx="99695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Polished</a:t>
            </a:r>
            <a:r>
              <a:rPr sz="1200" spc="-90" dirty="0">
                <a:solidFill>
                  <a:srgbClr val="1C1C1C"/>
                </a:solidFill>
                <a:latin typeface="Arial"/>
                <a:cs typeface="Arial"/>
              </a:rPr>
              <a:t> </a:t>
            </a:r>
            <a:r>
              <a:rPr sz="1200" dirty="0">
                <a:solidFill>
                  <a:srgbClr val="1C1C1C"/>
                </a:solidFill>
                <a:latin typeface="Arial"/>
                <a:cs typeface="Arial"/>
              </a:rPr>
              <a:t>Steel</a:t>
            </a:r>
            <a:endParaRPr sz="1200">
              <a:latin typeface="Arial"/>
              <a:cs typeface="Arial"/>
            </a:endParaRPr>
          </a:p>
        </p:txBody>
      </p:sp>
      <p:sp>
        <p:nvSpPr>
          <p:cNvPr id="16" name="object 16"/>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73</a:t>
            </a:fld>
            <a:r>
              <a:rPr spc="-5" dirty="0"/>
              <a:t> </a:t>
            </a:r>
            <a:r>
              <a:rPr dirty="0"/>
              <a:t>of</a:t>
            </a:r>
            <a:r>
              <a:rPr spc="-80" dirty="0"/>
              <a:t> </a:t>
            </a:r>
            <a:r>
              <a:rPr spc="-5" dirty="0"/>
              <a:t>83</a:t>
            </a:r>
          </a:p>
        </p:txBody>
      </p:sp>
      <p:sp>
        <p:nvSpPr>
          <p:cNvPr id="13" name="object 13"/>
          <p:cNvSpPr txBox="1"/>
          <p:nvPr/>
        </p:nvSpPr>
        <p:spPr>
          <a:xfrm>
            <a:off x="3002660" y="5925108"/>
            <a:ext cx="9817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Brushed</a:t>
            </a:r>
            <a:r>
              <a:rPr sz="1200" spc="-75" dirty="0">
                <a:solidFill>
                  <a:srgbClr val="1C1C1C"/>
                </a:solidFill>
                <a:latin typeface="Arial"/>
                <a:cs typeface="Arial"/>
              </a:rPr>
              <a:t> </a:t>
            </a:r>
            <a:r>
              <a:rPr sz="1200" dirty="0">
                <a:solidFill>
                  <a:srgbClr val="1C1C1C"/>
                </a:solidFill>
                <a:latin typeface="Arial"/>
                <a:cs typeface="Arial"/>
              </a:rPr>
              <a:t>Steel</a:t>
            </a:r>
            <a:endParaRPr sz="1200">
              <a:latin typeface="Arial"/>
              <a:cs typeface="Arial"/>
            </a:endParaRPr>
          </a:p>
        </p:txBody>
      </p:sp>
      <p:sp>
        <p:nvSpPr>
          <p:cNvPr id="14" name="object 14"/>
          <p:cNvSpPr txBox="1"/>
          <p:nvPr/>
        </p:nvSpPr>
        <p:spPr>
          <a:xfrm>
            <a:off x="5167121" y="5925108"/>
            <a:ext cx="8039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Satin</a:t>
            </a:r>
            <a:r>
              <a:rPr sz="1200" spc="-80" dirty="0">
                <a:solidFill>
                  <a:srgbClr val="1C1C1C"/>
                </a:solidFill>
                <a:latin typeface="Arial"/>
                <a:cs typeface="Arial"/>
              </a:rPr>
              <a:t> </a:t>
            </a:r>
            <a:r>
              <a:rPr sz="1200" dirty="0">
                <a:solidFill>
                  <a:srgbClr val="1C1C1C"/>
                </a:solidFill>
                <a:latin typeface="Arial"/>
                <a:cs typeface="Arial"/>
              </a:rPr>
              <a:t>Brass</a:t>
            </a:r>
            <a:endParaRPr sz="1200">
              <a:latin typeface="Arial"/>
              <a:cs typeface="Arial"/>
            </a:endParaRPr>
          </a:p>
        </p:txBody>
      </p:sp>
      <p:sp>
        <p:nvSpPr>
          <p:cNvPr id="15" name="object 15"/>
          <p:cNvSpPr txBox="1"/>
          <p:nvPr/>
        </p:nvSpPr>
        <p:spPr>
          <a:xfrm>
            <a:off x="7228713" y="5925108"/>
            <a:ext cx="82867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Satin</a:t>
            </a:r>
            <a:r>
              <a:rPr sz="1200" spc="-60" dirty="0">
                <a:solidFill>
                  <a:srgbClr val="1C1C1C"/>
                </a:solidFill>
                <a:latin typeface="Arial"/>
                <a:cs typeface="Arial"/>
              </a:rPr>
              <a:t> </a:t>
            </a:r>
            <a:r>
              <a:rPr sz="1200" spc="-5" dirty="0">
                <a:solidFill>
                  <a:srgbClr val="1C1C1C"/>
                </a:solidFill>
                <a:latin typeface="Arial"/>
                <a:cs typeface="Arial"/>
              </a:rPr>
              <a:t>Nickel</a:t>
            </a:r>
            <a:endParaRPr sz="12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581503" y="1848676"/>
            <a:ext cx="1945743" cy="3701941"/>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96367" y="1397508"/>
            <a:ext cx="1803206" cy="4814316"/>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459740" y="565149"/>
            <a:ext cx="28949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Common Finishes</a:t>
            </a:r>
            <a:endParaRPr sz="2800">
              <a:latin typeface="Arial"/>
              <a:cs typeface="Arial"/>
            </a:endParaRPr>
          </a:p>
        </p:txBody>
      </p:sp>
      <p:sp>
        <p:nvSpPr>
          <p:cNvPr id="9" name="object 9"/>
          <p:cNvSpPr/>
          <p:nvPr/>
        </p:nvSpPr>
        <p:spPr>
          <a:xfrm>
            <a:off x="6458434" y="1377696"/>
            <a:ext cx="1844317" cy="4846320"/>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1317116" y="5925108"/>
            <a:ext cx="419734"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1C1C1C"/>
                </a:solidFill>
                <a:latin typeface="Arial"/>
                <a:cs typeface="Arial"/>
              </a:rPr>
              <a:t>W</a:t>
            </a:r>
            <a:r>
              <a:rPr sz="1200" spc="-15" dirty="0">
                <a:solidFill>
                  <a:srgbClr val="1C1C1C"/>
                </a:solidFill>
                <a:latin typeface="Arial"/>
                <a:cs typeface="Arial"/>
              </a:rPr>
              <a:t>h</a:t>
            </a:r>
            <a:r>
              <a:rPr sz="1200" spc="-5" dirty="0">
                <a:solidFill>
                  <a:srgbClr val="1C1C1C"/>
                </a:solidFill>
                <a:latin typeface="Arial"/>
                <a:cs typeface="Arial"/>
              </a:rPr>
              <a:t>ite</a:t>
            </a:r>
            <a:endParaRPr sz="1200">
              <a:latin typeface="Arial"/>
              <a:cs typeface="Arial"/>
            </a:endParaRPr>
          </a:p>
        </p:txBody>
      </p:sp>
      <p:sp>
        <p:nvSpPr>
          <p:cNvPr id="13" name="object 13"/>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9" action="ppaction://hlinksldjump"/>
              </a:rPr>
              <a:t>©2019 ∙ </a:t>
            </a:r>
            <a:r>
              <a:rPr sz="1200" spc="-30" dirty="0">
                <a:solidFill>
                  <a:srgbClr val="7E7E7E"/>
                </a:solidFill>
                <a:latin typeface="Arial"/>
                <a:cs typeface="Arial"/>
                <a:hlinkClick r:id="rId9" action="ppaction://hlinksldjump"/>
              </a:rPr>
              <a:t>Table </a:t>
            </a:r>
            <a:r>
              <a:rPr sz="1200" dirty="0">
                <a:solidFill>
                  <a:srgbClr val="7E7E7E"/>
                </a:solidFill>
                <a:latin typeface="Arial"/>
                <a:cs typeface="Arial"/>
                <a:hlinkClick r:id="rId9" action="ppaction://hlinksldjump"/>
              </a:rPr>
              <a:t>of</a:t>
            </a:r>
            <a:r>
              <a:rPr sz="1200" spc="-130" dirty="0">
                <a:solidFill>
                  <a:srgbClr val="7E7E7E"/>
                </a:solidFill>
                <a:latin typeface="Arial"/>
                <a:cs typeface="Arial"/>
                <a:hlinkClick r:id="rId9" action="ppaction://hlinksldjump"/>
              </a:rPr>
              <a:t> </a:t>
            </a:r>
            <a:r>
              <a:rPr sz="1200" dirty="0">
                <a:solidFill>
                  <a:srgbClr val="7E7E7E"/>
                </a:solidFill>
                <a:latin typeface="Arial"/>
                <a:cs typeface="Arial"/>
                <a:hlinkClick r:id="rId9" action="ppaction://hlinksldjump"/>
              </a:rPr>
              <a:t>Contents</a:t>
            </a:r>
            <a:endParaRPr sz="12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74</a:t>
            </a:fld>
            <a:r>
              <a:rPr spc="-5" dirty="0"/>
              <a:t> </a:t>
            </a:r>
            <a:r>
              <a:rPr dirty="0"/>
              <a:t>of</a:t>
            </a:r>
            <a:r>
              <a:rPr spc="-80" dirty="0"/>
              <a:t> </a:t>
            </a:r>
            <a:r>
              <a:rPr spc="-5" dirty="0"/>
              <a:t>83</a:t>
            </a:r>
          </a:p>
        </p:txBody>
      </p:sp>
      <p:sp>
        <p:nvSpPr>
          <p:cNvPr id="11" name="object 11"/>
          <p:cNvSpPr txBox="1"/>
          <p:nvPr/>
        </p:nvSpPr>
        <p:spPr>
          <a:xfrm>
            <a:off x="6862318" y="5925108"/>
            <a:ext cx="13531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Oil </a:t>
            </a:r>
            <a:r>
              <a:rPr sz="1200" dirty="0">
                <a:solidFill>
                  <a:srgbClr val="1C1C1C"/>
                </a:solidFill>
                <a:latin typeface="Arial"/>
                <a:cs typeface="Arial"/>
              </a:rPr>
              <a:t>Rubbed</a:t>
            </a:r>
            <a:r>
              <a:rPr sz="1200" spc="-85" dirty="0">
                <a:solidFill>
                  <a:srgbClr val="1C1C1C"/>
                </a:solidFill>
                <a:latin typeface="Arial"/>
                <a:cs typeface="Arial"/>
              </a:rPr>
              <a:t> </a:t>
            </a:r>
            <a:r>
              <a:rPr sz="1200" spc="-5" dirty="0">
                <a:solidFill>
                  <a:srgbClr val="1C1C1C"/>
                </a:solidFill>
                <a:latin typeface="Arial"/>
                <a:cs typeface="Arial"/>
              </a:rPr>
              <a:t>Bronze</a:t>
            </a:r>
            <a:r>
              <a:rPr sz="1200" spc="-5" dirty="0">
                <a:solidFill>
                  <a:srgbClr val="FFFFFF"/>
                </a:solidFill>
                <a:latin typeface="Arial"/>
                <a:cs typeface="Arial"/>
              </a:rPr>
              <a:t>.</a:t>
            </a:r>
            <a:endParaRPr sz="1200">
              <a:latin typeface="Arial"/>
              <a:cs typeface="Arial"/>
            </a:endParaRPr>
          </a:p>
        </p:txBody>
      </p:sp>
      <p:sp>
        <p:nvSpPr>
          <p:cNvPr id="12" name="object 12"/>
          <p:cNvSpPr txBox="1"/>
          <p:nvPr/>
        </p:nvSpPr>
        <p:spPr>
          <a:xfrm>
            <a:off x="4054221" y="5316092"/>
            <a:ext cx="82169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1C1C1C"/>
                </a:solidFill>
                <a:latin typeface="Arial"/>
                <a:cs typeface="Arial"/>
              </a:rPr>
              <a:t>Matte</a:t>
            </a:r>
            <a:r>
              <a:rPr sz="1200" spc="-55" dirty="0">
                <a:solidFill>
                  <a:srgbClr val="1C1C1C"/>
                </a:solidFill>
                <a:latin typeface="Arial"/>
                <a:cs typeface="Arial"/>
              </a:rPr>
              <a:t> </a:t>
            </a:r>
            <a:r>
              <a:rPr sz="1200" spc="-5" dirty="0">
                <a:solidFill>
                  <a:srgbClr val="1C1C1C"/>
                </a:solidFill>
                <a:latin typeface="Arial"/>
                <a:cs typeface="Arial"/>
              </a:rPr>
              <a:t>Black</a:t>
            </a:r>
            <a:endParaRPr sz="12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3400"/>
            <a:ext cx="9143999" cy="4946904"/>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560826" y="5665419"/>
            <a:ext cx="194437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Acce</a:t>
            </a:r>
            <a:r>
              <a:rPr sz="2800" dirty="0">
                <a:solidFill>
                  <a:srgbClr val="343434"/>
                </a:solidFill>
                <a:latin typeface="Arial"/>
                <a:cs typeface="Arial"/>
              </a:rPr>
              <a:t>s</a:t>
            </a:r>
            <a:r>
              <a:rPr sz="2800" spc="-5" dirty="0">
                <a:solidFill>
                  <a:srgbClr val="343434"/>
                </a:solidFill>
                <a:latin typeface="Arial"/>
                <a:cs typeface="Arial"/>
              </a:rPr>
              <a:t>s</a:t>
            </a:r>
            <a:r>
              <a:rPr sz="2800" dirty="0">
                <a:solidFill>
                  <a:srgbClr val="343434"/>
                </a:solidFill>
                <a:latin typeface="Arial"/>
                <a:cs typeface="Arial"/>
              </a:rPr>
              <a:t>o</a:t>
            </a:r>
            <a:r>
              <a:rPr sz="2800" spc="-5" dirty="0">
                <a:solidFill>
                  <a:srgbClr val="343434"/>
                </a:solidFill>
                <a:latin typeface="Arial"/>
                <a:cs typeface="Arial"/>
              </a:rPr>
              <a:t>ri</a:t>
            </a:r>
            <a:r>
              <a:rPr sz="2800" dirty="0">
                <a:solidFill>
                  <a:srgbClr val="343434"/>
                </a:solidFill>
                <a:latin typeface="Arial"/>
                <a:cs typeface="Arial"/>
              </a:rPr>
              <a:t>e</a:t>
            </a:r>
            <a:r>
              <a:rPr sz="2800" spc="-5" dirty="0">
                <a:solidFill>
                  <a:srgbClr val="343434"/>
                </a:solidFill>
                <a:latin typeface="Arial"/>
                <a:cs typeface="Arial"/>
              </a:rPr>
              <a:t>s</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75</a:t>
            </a:fld>
            <a:r>
              <a:rPr spc="-5" dirty="0"/>
              <a:t> </a:t>
            </a:r>
            <a:r>
              <a:rPr dirty="0"/>
              <a:t>of</a:t>
            </a:r>
            <a:r>
              <a:rPr spc="-80" dirty="0"/>
              <a:t> </a:t>
            </a:r>
            <a:r>
              <a:rPr spc="-5" dirty="0"/>
              <a:t>83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14471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Switc</a:t>
            </a:r>
            <a:r>
              <a:rPr sz="2800" dirty="0">
                <a:solidFill>
                  <a:srgbClr val="343434"/>
                </a:solidFill>
                <a:latin typeface="Arial"/>
                <a:cs typeface="Arial"/>
              </a:rPr>
              <a:t>h</a:t>
            </a:r>
            <a:r>
              <a:rPr sz="2800" spc="-5" dirty="0">
                <a:solidFill>
                  <a:srgbClr val="343434"/>
                </a:solidFill>
                <a:latin typeface="Arial"/>
                <a:cs typeface="Arial"/>
              </a:rPr>
              <a:t>es</a:t>
            </a:r>
            <a:endParaRPr sz="2800">
              <a:latin typeface="Arial"/>
              <a:cs typeface="Arial"/>
            </a:endParaRPr>
          </a:p>
        </p:txBody>
      </p:sp>
      <p:sp>
        <p:nvSpPr>
          <p:cNvPr id="7" name="object 7"/>
          <p:cNvSpPr txBox="1"/>
          <p:nvPr/>
        </p:nvSpPr>
        <p:spPr>
          <a:xfrm>
            <a:off x="459740" y="1476502"/>
            <a:ext cx="7786370" cy="75692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1C1C1C"/>
                </a:solidFill>
                <a:latin typeface="Arial"/>
                <a:cs typeface="Arial"/>
              </a:rPr>
              <a:t>Some units come equipped </a:t>
            </a:r>
            <a:r>
              <a:rPr sz="1600" spc="-10" dirty="0">
                <a:solidFill>
                  <a:srgbClr val="1C1C1C"/>
                </a:solidFill>
                <a:latin typeface="Arial"/>
                <a:cs typeface="Arial"/>
              </a:rPr>
              <a:t>with </a:t>
            </a:r>
            <a:r>
              <a:rPr sz="1600" spc="-5" dirty="0">
                <a:solidFill>
                  <a:srgbClr val="1C1C1C"/>
                </a:solidFill>
                <a:latin typeface="Arial"/>
                <a:cs typeface="Arial"/>
              </a:rPr>
              <a:t>a </a:t>
            </a:r>
            <a:r>
              <a:rPr sz="1600" dirty="0">
                <a:solidFill>
                  <a:srgbClr val="1C1C1C"/>
                </a:solidFill>
                <a:latin typeface="Arial"/>
                <a:cs typeface="Arial"/>
              </a:rPr>
              <a:t>built-in </a:t>
            </a:r>
            <a:r>
              <a:rPr sz="1600" spc="-10" dirty="0">
                <a:solidFill>
                  <a:srgbClr val="1C1C1C"/>
                </a:solidFill>
                <a:latin typeface="Arial"/>
                <a:cs typeface="Arial"/>
              </a:rPr>
              <a:t>on/off </a:t>
            </a:r>
            <a:r>
              <a:rPr sz="1600" spc="-5" dirty="0">
                <a:solidFill>
                  <a:srgbClr val="1C1C1C"/>
                </a:solidFill>
                <a:latin typeface="Arial"/>
                <a:cs typeface="Arial"/>
              </a:rPr>
              <a:t>push-button switch, and others have a  single-pole </a:t>
            </a:r>
            <a:r>
              <a:rPr sz="1600" dirty="0">
                <a:solidFill>
                  <a:srgbClr val="1C1C1C"/>
                </a:solidFill>
                <a:latin typeface="Arial"/>
                <a:cs typeface="Arial"/>
              </a:rPr>
              <a:t>pilot </a:t>
            </a:r>
            <a:r>
              <a:rPr sz="1600" spc="-5" dirty="0">
                <a:solidFill>
                  <a:srgbClr val="1C1C1C"/>
                </a:solidFill>
                <a:latin typeface="Arial"/>
                <a:cs typeface="Arial"/>
              </a:rPr>
              <a:t>light rocker switch. These are </a:t>
            </a:r>
            <a:r>
              <a:rPr sz="1600" spc="-10" dirty="0">
                <a:solidFill>
                  <a:srgbClr val="1C1C1C"/>
                </a:solidFill>
                <a:latin typeface="Arial"/>
                <a:cs typeface="Arial"/>
              </a:rPr>
              <a:t>two </a:t>
            </a:r>
            <a:r>
              <a:rPr sz="1600" spc="-5" dirty="0">
                <a:solidFill>
                  <a:srgbClr val="1C1C1C"/>
                </a:solidFill>
                <a:latin typeface="Arial"/>
                <a:cs typeface="Arial"/>
              </a:rPr>
              <a:t>options available for customers </a:t>
            </a:r>
            <a:r>
              <a:rPr sz="1600" spc="-10" dirty="0">
                <a:solidFill>
                  <a:srgbClr val="1C1C1C"/>
                </a:solidFill>
                <a:latin typeface="Arial"/>
                <a:cs typeface="Arial"/>
              </a:rPr>
              <a:t>who  wish </a:t>
            </a:r>
            <a:r>
              <a:rPr sz="1600" spc="-5" dirty="0">
                <a:solidFill>
                  <a:srgbClr val="1C1C1C"/>
                </a:solidFill>
                <a:latin typeface="Arial"/>
                <a:cs typeface="Arial"/>
              </a:rPr>
              <a:t>to control their unit </a:t>
            </a:r>
            <a:r>
              <a:rPr sz="1600" spc="-10" dirty="0">
                <a:solidFill>
                  <a:srgbClr val="1C1C1C"/>
                </a:solidFill>
                <a:latin typeface="Arial"/>
                <a:cs typeface="Arial"/>
              </a:rPr>
              <a:t>with </a:t>
            </a:r>
            <a:r>
              <a:rPr sz="1600" spc="-5" dirty="0">
                <a:solidFill>
                  <a:srgbClr val="1C1C1C"/>
                </a:solidFill>
                <a:latin typeface="Arial"/>
                <a:cs typeface="Arial"/>
              </a:rPr>
              <a:t>an on/off</a:t>
            </a:r>
            <a:r>
              <a:rPr sz="1600" spc="80" dirty="0">
                <a:solidFill>
                  <a:srgbClr val="1C1C1C"/>
                </a:solidFill>
                <a:latin typeface="Arial"/>
                <a:cs typeface="Arial"/>
              </a:rPr>
              <a:t> </a:t>
            </a:r>
            <a:r>
              <a:rPr sz="1600" spc="-5" dirty="0">
                <a:solidFill>
                  <a:srgbClr val="1C1C1C"/>
                </a:solidFill>
                <a:latin typeface="Arial"/>
                <a:cs typeface="Arial"/>
              </a:rPr>
              <a:t>switch.</a:t>
            </a:r>
            <a:endParaRPr sz="1600">
              <a:latin typeface="Arial"/>
              <a:cs typeface="Arial"/>
            </a:endParaRPr>
          </a:p>
        </p:txBody>
      </p:sp>
      <p:sp>
        <p:nvSpPr>
          <p:cNvPr id="8" name="object 8"/>
          <p:cNvSpPr/>
          <p:nvPr/>
        </p:nvSpPr>
        <p:spPr>
          <a:xfrm>
            <a:off x="914400" y="2606039"/>
            <a:ext cx="4474464" cy="35661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586984" y="2590800"/>
            <a:ext cx="2642616" cy="365760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76</a:t>
            </a:fld>
            <a:r>
              <a:rPr spc="-5" dirty="0"/>
              <a:t> </a:t>
            </a:r>
            <a:r>
              <a:rPr dirty="0"/>
              <a:t>of</a:t>
            </a:r>
            <a:r>
              <a:rPr spc="-80" dirty="0"/>
              <a:t> </a:t>
            </a:r>
            <a:r>
              <a:rPr spc="-5" dirty="0"/>
              <a:t>83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058373" y="3843196"/>
            <a:ext cx="1461142" cy="16432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59740" y="565149"/>
            <a:ext cx="1097280" cy="452120"/>
          </a:xfrm>
          <a:prstGeom prst="rect">
            <a:avLst/>
          </a:prstGeom>
        </p:spPr>
        <p:txBody>
          <a:bodyPr vert="horz" wrap="square" lIns="0" tIns="12065" rIns="0" bIns="0" rtlCol="0">
            <a:spAutoFit/>
          </a:bodyPr>
          <a:lstStyle/>
          <a:p>
            <a:pPr marL="12700">
              <a:lnSpc>
                <a:spcPct val="100000"/>
              </a:lnSpc>
              <a:spcBef>
                <a:spcPts val="95"/>
              </a:spcBef>
            </a:pPr>
            <a:r>
              <a:rPr sz="2800" spc="-120" dirty="0">
                <a:solidFill>
                  <a:srgbClr val="343434"/>
                </a:solidFill>
                <a:latin typeface="Arial"/>
                <a:cs typeface="Arial"/>
              </a:rPr>
              <a:t>T</a:t>
            </a:r>
            <a:r>
              <a:rPr sz="2800" spc="-5" dirty="0">
                <a:solidFill>
                  <a:srgbClr val="343434"/>
                </a:solidFill>
                <a:latin typeface="Arial"/>
                <a:cs typeface="Arial"/>
              </a:rPr>
              <a:t>ime</a:t>
            </a:r>
            <a:r>
              <a:rPr sz="2800" dirty="0">
                <a:solidFill>
                  <a:srgbClr val="343434"/>
                </a:solidFill>
                <a:latin typeface="Arial"/>
                <a:cs typeface="Arial"/>
              </a:rPr>
              <a:t>r</a:t>
            </a:r>
            <a:r>
              <a:rPr sz="2800" spc="-5" dirty="0">
                <a:solidFill>
                  <a:srgbClr val="343434"/>
                </a:solidFill>
                <a:latin typeface="Arial"/>
                <a:cs typeface="Arial"/>
              </a:rPr>
              <a:t>s</a:t>
            </a:r>
            <a:endParaRPr sz="2800">
              <a:latin typeface="Arial"/>
              <a:cs typeface="Arial"/>
            </a:endParaRPr>
          </a:p>
        </p:txBody>
      </p:sp>
      <p:sp>
        <p:nvSpPr>
          <p:cNvPr id="8" name="object 8"/>
          <p:cNvSpPr txBox="1"/>
          <p:nvPr/>
        </p:nvSpPr>
        <p:spPr>
          <a:xfrm>
            <a:off x="459740" y="1476502"/>
            <a:ext cx="8081645" cy="1976755"/>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Depending on the </a:t>
            </a:r>
            <a:r>
              <a:rPr sz="1600" spc="-10" dirty="0">
                <a:solidFill>
                  <a:srgbClr val="1C1C1C"/>
                </a:solidFill>
                <a:latin typeface="Arial"/>
                <a:cs typeface="Arial"/>
              </a:rPr>
              <a:t>manufacturer, </a:t>
            </a:r>
            <a:r>
              <a:rPr sz="1600" spc="-5" dirty="0">
                <a:solidFill>
                  <a:srgbClr val="1C1C1C"/>
                </a:solidFill>
                <a:latin typeface="Arial"/>
                <a:cs typeface="Arial"/>
              </a:rPr>
              <a:t>and the unit, there are different </a:t>
            </a:r>
            <a:r>
              <a:rPr sz="1600" spc="-10" dirty="0">
                <a:solidFill>
                  <a:srgbClr val="1C1C1C"/>
                </a:solidFill>
                <a:latin typeface="Arial"/>
                <a:cs typeface="Arial"/>
              </a:rPr>
              <a:t>types </a:t>
            </a:r>
            <a:r>
              <a:rPr sz="1600" spc="-5" dirty="0">
                <a:solidFill>
                  <a:srgbClr val="1C1C1C"/>
                </a:solidFill>
                <a:latin typeface="Arial"/>
                <a:cs typeface="Arial"/>
              </a:rPr>
              <a:t>of timers available  for use with heated towel racks. A 24-hr/7-day programmable timer is intended to be used  </a:t>
            </a:r>
            <a:r>
              <a:rPr sz="1600" spc="-10" dirty="0">
                <a:solidFill>
                  <a:srgbClr val="1C1C1C"/>
                </a:solidFill>
                <a:latin typeface="Arial"/>
                <a:cs typeface="Arial"/>
              </a:rPr>
              <a:t>with </a:t>
            </a:r>
            <a:r>
              <a:rPr sz="1600" spc="-5" dirty="0">
                <a:solidFill>
                  <a:srgbClr val="1C1C1C"/>
                </a:solidFill>
                <a:latin typeface="Arial"/>
                <a:cs typeface="Arial"/>
              </a:rPr>
              <a:t>hardwired heated towel racks and gives the user the ability to program the heated  </a:t>
            </a:r>
            <a:r>
              <a:rPr sz="1600" spc="-10" dirty="0">
                <a:solidFill>
                  <a:srgbClr val="1C1C1C"/>
                </a:solidFill>
                <a:latin typeface="Arial"/>
                <a:cs typeface="Arial"/>
              </a:rPr>
              <a:t>towel </a:t>
            </a:r>
            <a:r>
              <a:rPr sz="1600" spc="-5" dirty="0">
                <a:solidFill>
                  <a:srgbClr val="1C1C1C"/>
                </a:solidFill>
                <a:latin typeface="Arial"/>
                <a:cs typeface="Arial"/>
              </a:rPr>
              <a:t>rack to turn itself </a:t>
            </a:r>
            <a:r>
              <a:rPr sz="1600" spc="-10" dirty="0">
                <a:solidFill>
                  <a:srgbClr val="1C1C1C"/>
                </a:solidFill>
                <a:latin typeface="Arial"/>
                <a:cs typeface="Arial"/>
              </a:rPr>
              <a:t>on/off </a:t>
            </a:r>
            <a:r>
              <a:rPr sz="1600" spc="-5" dirty="0">
                <a:solidFill>
                  <a:srgbClr val="1C1C1C"/>
                </a:solidFill>
                <a:latin typeface="Arial"/>
                <a:cs typeface="Arial"/>
              </a:rPr>
              <a:t>at designated intervals, set to individual preferences. A </a:t>
            </a:r>
            <a:r>
              <a:rPr sz="1600" spc="5" dirty="0">
                <a:solidFill>
                  <a:srgbClr val="1C1C1C"/>
                </a:solidFill>
                <a:latin typeface="Arial"/>
                <a:cs typeface="Arial"/>
              </a:rPr>
              <a:t>plug-  </a:t>
            </a:r>
            <a:r>
              <a:rPr sz="1600" spc="-5" dirty="0">
                <a:solidFill>
                  <a:srgbClr val="1C1C1C"/>
                </a:solidFill>
                <a:latin typeface="Arial"/>
                <a:cs typeface="Arial"/>
              </a:rPr>
              <a:t>in 24-hr/7-day programmable timer </a:t>
            </a:r>
            <a:r>
              <a:rPr sz="1600" spc="-10" dirty="0">
                <a:solidFill>
                  <a:srgbClr val="1C1C1C"/>
                </a:solidFill>
                <a:latin typeface="Arial"/>
                <a:cs typeface="Arial"/>
              </a:rPr>
              <a:t>works </a:t>
            </a:r>
            <a:r>
              <a:rPr sz="1600" spc="-5" dirty="0">
                <a:solidFill>
                  <a:srgbClr val="1C1C1C"/>
                </a:solidFill>
                <a:latin typeface="Arial"/>
                <a:cs typeface="Arial"/>
              </a:rPr>
              <a:t>just like the hardwired programmable </a:t>
            </a:r>
            <a:r>
              <a:rPr sz="1600" spc="-20" dirty="0">
                <a:solidFill>
                  <a:srgbClr val="1C1C1C"/>
                </a:solidFill>
                <a:latin typeface="Arial"/>
                <a:cs typeface="Arial"/>
              </a:rPr>
              <a:t>timer, </a:t>
            </a:r>
            <a:r>
              <a:rPr sz="1600" spc="-5" dirty="0">
                <a:solidFill>
                  <a:srgbClr val="1C1C1C"/>
                </a:solidFill>
                <a:latin typeface="Arial"/>
                <a:cs typeface="Arial"/>
              </a:rPr>
              <a:t>but  </a:t>
            </a:r>
            <a:r>
              <a:rPr sz="1600" spc="-10" dirty="0">
                <a:solidFill>
                  <a:srgbClr val="1C1C1C"/>
                </a:solidFill>
                <a:latin typeface="Arial"/>
                <a:cs typeface="Arial"/>
              </a:rPr>
              <a:t>works </a:t>
            </a:r>
            <a:r>
              <a:rPr sz="1600" spc="-5" dirty="0">
                <a:solidFill>
                  <a:srgbClr val="1C1C1C"/>
                </a:solidFill>
                <a:latin typeface="Arial"/>
                <a:cs typeface="Arial"/>
              </a:rPr>
              <a:t>in conjunction </a:t>
            </a:r>
            <a:r>
              <a:rPr sz="1600" spc="-10" dirty="0">
                <a:solidFill>
                  <a:srgbClr val="1C1C1C"/>
                </a:solidFill>
                <a:latin typeface="Arial"/>
                <a:cs typeface="Arial"/>
              </a:rPr>
              <a:t>with </a:t>
            </a:r>
            <a:r>
              <a:rPr sz="1600" dirty="0">
                <a:solidFill>
                  <a:srgbClr val="1C1C1C"/>
                </a:solidFill>
                <a:latin typeface="Arial"/>
                <a:cs typeface="Arial"/>
              </a:rPr>
              <a:t>plug-in </a:t>
            </a:r>
            <a:r>
              <a:rPr sz="1600" spc="-5" dirty="0">
                <a:solidFill>
                  <a:srgbClr val="1C1C1C"/>
                </a:solidFill>
                <a:latin typeface="Arial"/>
                <a:cs typeface="Arial"/>
              </a:rPr>
              <a:t>units. A 24-hr/7-day timer is recommended to ensure  consistent temperature performance. </a:t>
            </a:r>
            <a:r>
              <a:rPr sz="1600" spc="-10" dirty="0">
                <a:solidFill>
                  <a:srgbClr val="1C1C1C"/>
                </a:solidFill>
                <a:latin typeface="Arial"/>
                <a:cs typeface="Arial"/>
              </a:rPr>
              <a:t>Newer </a:t>
            </a:r>
            <a:r>
              <a:rPr sz="1600" spc="-5" dirty="0">
                <a:solidFill>
                  <a:srgbClr val="1C1C1C"/>
                </a:solidFill>
                <a:latin typeface="Arial"/>
                <a:cs typeface="Arial"/>
              </a:rPr>
              <a:t>“smart” controllers that interface with </a:t>
            </a:r>
            <a:r>
              <a:rPr sz="1600" spc="-10" dirty="0">
                <a:solidFill>
                  <a:srgbClr val="1C1C1C"/>
                </a:solidFill>
                <a:latin typeface="Arial"/>
                <a:cs typeface="Arial"/>
              </a:rPr>
              <a:t>home  </a:t>
            </a:r>
            <a:r>
              <a:rPr sz="1600" spc="-5" dirty="0">
                <a:solidFill>
                  <a:srgbClr val="1C1C1C"/>
                </a:solidFill>
                <a:latin typeface="Arial"/>
                <a:cs typeface="Arial"/>
              </a:rPr>
              <a:t>automation via WiFi and Bluetooth can also be used to schedule and time</a:t>
            </a:r>
            <a:r>
              <a:rPr sz="1600" spc="85" dirty="0">
                <a:solidFill>
                  <a:srgbClr val="1C1C1C"/>
                </a:solidFill>
                <a:latin typeface="Arial"/>
                <a:cs typeface="Arial"/>
              </a:rPr>
              <a:t> </a:t>
            </a:r>
            <a:r>
              <a:rPr sz="1600" spc="-5" dirty="0">
                <a:solidFill>
                  <a:srgbClr val="1C1C1C"/>
                </a:solidFill>
                <a:latin typeface="Arial"/>
                <a:cs typeface="Arial"/>
              </a:rPr>
              <a:t>usage.</a:t>
            </a:r>
            <a:endParaRPr sz="1600">
              <a:latin typeface="Arial"/>
              <a:cs typeface="Arial"/>
            </a:endParaRPr>
          </a:p>
        </p:txBody>
      </p:sp>
      <p:sp>
        <p:nvSpPr>
          <p:cNvPr id="9" name="object 9"/>
          <p:cNvSpPr/>
          <p:nvPr/>
        </p:nvSpPr>
        <p:spPr>
          <a:xfrm>
            <a:off x="3127525" y="3957581"/>
            <a:ext cx="1678986" cy="153441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57200" y="5785103"/>
            <a:ext cx="365760" cy="364490"/>
          </a:xfrm>
          <a:custGeom>
            <a:avLst/>
            <a:gdLst/>
            <a:ahLst/>
            <a:cxnLst/>
            <a:rect l="l" t="t" r="r" b="b"/>
            <a:pathLst>
              <a:path w="365759" h="364489">
                <a:moveTo>
                  <a:pt x="365759" y="139128"/>
                </a:moveTo>
                <a:lnTo>
                  <a:pt x="0" y="139128"/>
                </a:lnTo>
                <a:lnTo>
                  <a:pt x="113029" y="225107"/>
                </a:lnTo>
                <a:lnTo>
                  <a:pt x="69850" y="364236"/>
                </a:lnTo>
                <a:lnTo>
                  <a:pt x="182879" y="278244"/>
                </a:lnTo>
                <a:lnTo>
                  <a:pt x="269221" y="278244"/>
                </a:lnTo>
                <a:lnTo>
                  <a:pt x="252729" y="225107"/>
                </a:lnTo>
                <a:lnTo>
                  <a:pt x="365759" y="139128"/>
                </a:lnTo>
                <a:close/>
              </a:path>
              <a:path w="365759" h="364489">
                <a:moveTo>
                  <a:pt x="269221" y="278244"/>
                </a:moveTo>
                <a:lnTo>
                  <a:pt x="182879" y="278244"/>
                </a:lnTo>
                <a:lnTo>
                  <a:pt x="295909" y="364236"/>
                </a:lnTo>
                <a:lnTo>
                  <a:pt x="269221" y="278244"/>
                </a:lnTo>
                <a:close/>
              </a:path>
              <a:path w="365759" h="364489">
                <a:moveTo>
                  <a:pt x="182879" y="0"/>
                </a:moveTo>
                <a:lnTo>
                  <a:pt x="139712" y="139128"/>
                </a:lnTo>
                <a:lnTo>
                  <a:pt x="226047" y="139128"/>
                </a:lnTo>
                <a:lnTo>
                  <a:pt x="182879" y="0"/>
                </a:lnTo>
                <a:close/>
              </a:path>
            </a:pathLst>
          </a:custGeom>
          <a:solidFill>
            <a:srgbClr val="FF6600"/>
          </a:solidFill>
        </p:spPr>
        <p:txBody>
          <a:bodyPr wrap="square" lIns="0" tIns="0" rIns="0" bIns="0" rtlCol="0"/>
          <a:lstStyle/>
          <a:p>
            <a:endParaRPr/>
          </a:p>
        </p:txBody>
      </p:sp>
      <p:sp>
        <p:nvSpPr>
          <p:cNvPr id="11" name="object 11"/>
          <p:cNvSpPr/>
          <p:nvPr/>
        </p:nvSpPr>
        <p:spPr>
          <a:xfrm>
            <a:off x="457200" y="5785103"/>
            <a:ext cx="365760" cy="364490"/>
          </a:xfrm>
          <a:custGeom>
            <a:avLst/>
            <a:gdLst/>
            <a:ahLst/>
            <a:cxnLst/>
            <a:rect l="l" t="t" r="r" b="b"/>
            <a:pathLst>
              <a:path w="365759" h="364489">
                <a:moveTo>
                  <a:pt x="0" y="139128"/>
                </a:moveTo>
                <a:lnTo>
                  <a:pt x="139712" y="139128"/>
                </a:lnTo>
                <a:lnTo>
                  <a:pt x="182879" y="0"/>
                </a:lnTo>
                <a:lnTo>
                  <a:pt x="226047" y="139128"/>
                </a:lnTo>
                <a:lnTo>
                  <a:pt x="365759" y="139128"/>
                </a:lnTo>
                <a:lnTo>
                  <a:pt x="252729" y="225107"/>
                </a:lnTo>
                <a:lnTo>
                  <a:pt x="295909" y="364236"/>
                </a:lnTo>
                <a:lnTo>
                  <a:pt x="182879" y="278244"/>
                </a:lnTo>
                <a:lnTo>
                  <a:pt x="69850" y="364236"/>
                </a:lnTo>
                <a:lnTo>
                  <a:pt x="113029" y="225107"/>
                </a:lnTo>
                <a:lnTo>
                  <a:pt x="0" y="139128"/>
                </a:lnTo>
                <a:close/>
              </a:path>
            </a:pathLst>
          </a:custGeom>
          <a:ln w="9143">
            <a:solidFill>
              <a:srgbClr val="FF6600"/>
            </a:solidFill>
          </a:ln>
        </p:spPr>
        <p:txBody>
          <a:bodyPr wrap="square" lIns="0" tIns="0" rIns="0" bIns="0" rtlCol="0"/>
          <a:lstStyle/>
          <a:p>
            <a:endParaRPr/>
          </a:p>
        </p:txBody>
      </p:sp>
      <p:sp>
        <p:nvSpPr>
          <p:cNvPr id="12" name="object 12"/>
          <p:cNvSpPr txBox="1"/>
          <p:nvPr/>
        </p:nvSpPr>
        <p:spPr>
          <a:xfrm>
            <a:off x="917244" y="5766917"/>
            <a:ext cx="7102475" cy="39116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1C1C1C"/>
                </a:solidFill>
                <a:latin typeface="Arial"/>
                <a:cs typeface="Arial"/>
              </a:rPr>
              <a:t>Please </a:t>
            </a:r>
            <a:r>
              <a:rPr sz="1200" spc="-5" dirty="0">
                <a:solidFill>
                  <a:srgbClr val="1C1C1C"/>
                </a:solidFill>
                <a:latin typeface="Arial"/>
                <a:cs typeface="Arial"/>
              </a:rPr>
              <a:t>remember </a:t>
            </a:r>
            <a:r>
              <a:rPr sz="1200" dirty="0">
                <a:solidFill>
                  <a:srgbClr val="1C1C1C"/>
                </a:solidFill>
                <a:latin typeface="Arial"/>
                <a:cs typeface="Arial"/>
              </a:rPr>
              <a:t>the </a:t>
            </a:r>
            <a:r>
              <a:rPr sz="1200" b="1" spc="-5" dirty="0">
                <a:solidFill>
                  <a:srgbClr val="1C1C1C"/>
                </a:solidFill>
                <a:latin typeface="Arial"/>
                <a:cs typeface="Arial"/>
              </a:rPr>
              <a:t>test </a:t>
            </a:r>
            <a:r>
              <a:rPr sz="1200" b="1" dirty="0">
                <a:solidFill>
                  <a:srgbClr val="1C1C1C"/>
                </a:solidFill>
                <a:latin typeface="Arial"/>
                <a:cs typeface="Arial"/>
              </a:rPr>
              <a:t>password </a:t>
            </a:r>
            <a:r>
              <a:rPr sz="1200" b="1" spc="-5" dirty="0">
                <a:solidFill>
                  <a:srgbClr val="1C1C1C"/>
                </a:solidFill>
                <a:latin typeface="Arial"/>
                <a:cs typeface="Arial"/>
              </a:rPr>
              <a:t>TOWEL. </a:t>
            </a:r>
            <a:r>
              <a:rPr sz="1200" spc="-45" dirty="0">
                <a:solidFill>
                  <a:srgbClr val="1C1C1C"/>
                </a:solidFill>
                <a:latin typeface="Arial"/>
                <a:cs typeface="Arial"/>
              </a:rPr>
              <a:t>You </a:t>
            </a:r>
            <a:r>
              <a:rPr sz="1200" spc="-10" dirty="0">
                <a:solidFill>
                  <a:srgbClr val="1C1C1C"/>
                </a:solidFill>
                <a:latin typeface="Arial"/>
                <a:cs typeface="Arial"/>
              </a:rPr>
              <a:t>will </a:t>
            </a:r>
            <a:r>
              <a:rPr sz="1200" spc="-5" dirty="0">
                <a:solidFill>
                  <a:srgbClr val="1C1C1C"/>
                </a:solidFill>
                <a:latin typeface="Arial"/>
                <a:cs typeface="Arial"/>
              </a:rPr>
              <a:t>be required </a:t>
            </a:r>
            <a:r>
              <a:rPr sz="1200" dirty="0">
                <a:solidFill>
                  <a:srgbClr val="1C1C1C"/>
                </a:solidFill>
                <a:latin typeface="Arial"/>
                <a:cs typeface="Arial"/>
              </a:rPr>
              <a:t>to enter it </a:t>
            </a:r>
            <a:r>
              <a:rPr sz="1200" spc="-5" dirty="0">
                <a:solidFill>
                  <a:srgbClr val="1C1C1C"/>
                </a:solidFill>
                <a:latin typeface="Arial"/>
                <a:cs typeface="Arial"/>
              </a:rPr>
              <a:t>in order </a:t>
            </a:r>
            <a:r>
              <a:rPr sz="1200" dirty="0">
                <a:solidFill>
                  <a:srgbClr val="1C1C1C"/>
                </a:solidFill>
                <a:latin typeface="Arial"/>
                <a:cs typeface="Arial"/>
              </a:rPr>
              <a:t>to </a:t>
            </a:r>
            <a:r>
              <a:rPr sz="1200" spc="-5" dirty="0">
                <a:solidFill>
                  <a:srgbClr val="1C1C1C"/>
                </a:solidFill>
                <a:latin typeface="Arial"/>
                <a:cs typeface="Arial"/>
              </a:rPr>
              <a:t>proceed with </a:t>
            </a:r>
            <a:r>
              <a:rPr sz="1200" dirty="0">
                <a:solidFill>
                  <a:srgbClr val="1C1C1C"/>
                </a:solidFill>
                <a:latin typeface="Arial"/>
                <a:cs typeface="Arial"/>
              </a:rPr>
              <a:t>the  </a:t>
            </a:r>
            <a:r>
              <a:rPr sz="1200" spc="-5" dirty="0">
                <a:solidFill>
                  <a:srgbClr val="1C1C1C"/>
                </a:solidFill>
                <a:latin typeface="Arial"/>
                <a:cs typeface="Arial"/>
              </a:rPr>
              <a:t>online</a:t>
            </a:r>
            <a:r>
              <a:rPr sz="1200" spc="-35" dirty="0">
                <a:solidFill>
                  <a:srgbClr val="1C1C1C"/>
                </a:solidFill>
                <a:latin typeface="Arial"/>
                <a:cs typeface="Arial"/>
              </a:rPr>
              <a:t> </a:t>
            </a:r>
            <a:r>
              <a:rPr sz="1200" dirty="0">
                <a:solidFill>
                  <a:srgbClr val="1C1C1C"/>
                </a:solidFill>
                <a:latin typeface="Arial"/>
                <a:cs typeface="Arial"/>
              </a:rPr>
              <a:t>test.</a:t>
            </a:r>
            <a:endParaRPr sz="1200">
              <a:latin typeface="Arial"/>
              <a:cs typeface="Arial"/>
            </a:endParaRPr>
          </a:p>
        </p:txBody>
      </p:sp>
      <p:sp>
        <p:nvSpPr>
          <p:cNvPr id="13" name="object 13"/>
          <p:cNvSpPr/>
          <p:nvPr/>
        </p:nvSpPr>
        <p:spPr>
          <a:xfrm>
            <a:off x="5380381" y="3757352"/>
            <a:ext cx="1063694" cy="1729047"/>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65987" y="3723132"/>
            <a:ext cx="1901952" cy="1804415"/>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77</a:t>
            </a:fld>
            <a:r>
              <a:rPr spc="-5" dirty="0"/>
              <a:t> </a:t>
            </a:r>
            <a:r>
              <a:rPr dirty="0"/>
              <a:t>of</a:t>
            </a:r>
            <a:r>
              <a:rPr spc="-80" dirty="0"/>
              <a:t> </a:t>
            </a:r>
            <a:r>
              <a:rPr spc="-5" dirty="0"/>
              <a:t>83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368363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Digital Heat</a:t>
            </a:r>
            <a:r>
              <a:rPr sz="2800" spc="15" dirty="0">
                <a:solidFill>
                  <a:srgbClr val="343434"/>
                </a:solidFill>
                <a:latin typeface="Arial"/>
                <a:cs typeface="Arial"/>
              </a:rPr>
              <a:t> </a:t>
            </a:r>
            <a:r>
              <a:rPr sz="2800" spc="-5" dirty="0">
                <a:solidFill>
                  <a:srgbClr val="343434"/>
                </a:solidFill>
                <a:latin typeface="Arial"/>
                <a:cs typeface="Arial"/>
              </a:rPr>
              <a:t>Controllers</a:t>
            </a:r>
            <a:endParaRPr sz="2800">
              <a:latin typeface="Arial"/>
              <a:cs typeface="Arial"/>
            </a:endParaRPr>
          </a:p>
        </p:txBody>
      </p:sp>
      <p:sp>
        <p:nvSpPr>
          <p:cNvPr id="7" name="object 7"/>
          <p:cNvSpPr txBox="1"/>
          <p:nvPr/>
        </p:nvSpPr>
        <p:spPr>
          <a:xfrm>
            <a:off x="459740" y="1476502"/>
            <a:ext cx="8219440" cy="100076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A digital heat controller is designed to allow users to have more control over the  temperature at which the unit runs, by giving them several different heat settings to choose  from. Check </a:t>
            </a:r>
            <a:r>
              <a:rPr sz="1600" spc="-10" dirty="0">
                <a:solidFill>
                  <a:srgbClr val="1C1C1C"/>
                </a:solidFill>
                <a:latin typeface="Arial"/>
                <a:cs typeface="Arial"/>
              </a:rPr>
              <a:t>with </a:t>
            </a:r>
            <a:r>
              <a:rPr sz="1600" spc="-5" dirty="0">
                <a:solidFill>
                  <a:srgbClr val="1C1C1C"/>
                </a:solidFill>
                <a:latin typeface="Arial"/>
                <a:cs typeface="Arial"/>
              </a:rPr>
              <a:t>the manufacturer to see </a:t>
            </a:r>
            <a:r>
              <a:rPr sz="1600" dirty="0">
                <a:solidFill>
                  <a:srgbClr val="1C1C1C"/>
                </a:solidFill>
                <a:latin typeface="Arial"/>
                <a:cs typeface="Arial"/>
              </a:rPr>
              <a:t>if </a:t>
            </a:r>
            <a:r>
              <a:rPr sz="1600" spc="-5" dirty="0">
                <a:solidFill>
                  <a:srgbClr val="1C1C1C"/>
                </a:solidFill>
                <a:latin typeface="Arial"/>
                <a:cs typeface="Arial"/>
              </a:rPr>
              <a:t>this </a:t>
            </a:r>
            <a:r>
              <a:rPr sz="1600" spc="-10" dirty="0">
                <a:solidFill>
                  <a:srgbClr val="1C1C1C"/>
                </a:solidFill>
                <a:latin typeface="Arial"/>
                <a:cs typeface="Arial"/>
              </a:rPr>
              <a:t>type </a:t>
            </a:r>
            <a:r>
              <a:rPr sz="1600" spc="-5" dirty="0">
                <a:solidFill>
                  <a:srgbClr val="1C1C1C"/>
                </a:solidFill>
                <a:latin typeface="Arial"/>
                <a:cs typeface="Arial"/>
              </a:rPr>
              <a:t>of controller is appropriate for use </a:t>
            </a:r>
            <a:r>
              <a:rPr sz="1600" spc="-10" dirty="0">
                <a:solidFill>
                  <a:srgbClr val="1C1C1C"/>
                </a:solidFill>
                <a:latin typeface="Arial"/>
                <a:cs typeface="Arial"/>
              </a:rPr>
              <a:t>with  </a:t>
            </a:r>
            <a:r>
              <a:rPr sz="1600" spc="-5" dirty="0">
                <a:solidFill>
                  <a:srgbClr val="1C1C1C"/>
                </a:solidFill>
                <a:latin typeface="Arial"/>
                <a:cs typeface="Arial"/>
              </a:rPr>
              <a:t>the selected heated towel</a:t>
            </a:r>
            <a:r>
              <a:rPr sz="1600" spc="30" dirty="0">
                <a:solidFill>
                  <a:srgbClr val="1C1C1C"/>
                </a:solidFill>
                <a:latin typeface="Arial"/>
                <a:cs typeface="Arial"/>
              </a:rPr>
              <a:t> </a:t>
            </a:r>
            <a:r>
              <a:rPr sz="1600" spc="-5" dirty="0">
                <a:solidFill>
                  <a:srgbClr val="1C1C1C"/>
                </a:solidFill>
                <a:latin typeface="Arial"/>
                <a:cs typeface="Arial"/>
              </a:rPr>
              <a:t>rack.</a:t>
            </a:r>
            <a:endParaRPr sz="1600">
              <a:latin typeface="Arial"/>
              <a:cs typeface="Arial"/>
            </a:endParaRPr>
          </a:p>
        </p:txBody>
      </p:sp>
      <p:sp>
        <p:nvSpPr>
          <p:cNvPr id="8" name="object 8"/>
          <p:cNvSpPr/>
          <p:nvPr/>
        </p:nvSpPr>
        <p:spPr>
          <a:xfrm>
            <a:off x="979932" y="2987039"/>
            <a:ext cx="4049268" cy="294436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247132" y="2987039"/>
            <a:ext cx="2906267" cy="294436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8" action="ppaction://hlinksldjump"/>
              </a:rPr>
              <a:t>©2019 ∙ </a:t>
            </a:r>
            <a:r>
              <a:rPr sz="1200" spc="-30" dirty="0">
                <a:solidFill>
                  <a:srgbClr val="7E7E7E"/>
                </a:solidFill>
                <a:latin typeface="Arial"/>
                <a:cs typeface="Arial"/>
                <a:hlinkClick r:id="rId8" action="ppaction://hlinksldjump"/>
              </a:rPr>
              <a:t>Table </a:t>
            </a:r>
            <a:r>
              <a:rPr sz="1200" dirty="0">
                <a:solidFill>
                  <a:srgbClr val="7E7E7E"/>
                </a:solidFill>
                <a:latin typeface="Arial"/>
                <a:cs typeface="Arial"/>
                <a:hlinkClick r:id="rId8" action="ppaction://hlinksldjump"/>
              </a:rPr>
              <a:t>of</a:t>
            </a:r>
            <a:r>
              <a:rPr sz="1200" spc="-130" dirty="0">
                <a:solidFill>
                  <a:srgbClr val="7E7E7E"/>
                </a:solidFill>
                <a:latin typeface="Arial"/>
                <a:cs typeface="Arial"/>
                <a:hlinkClick r:id="rId8" action="ppaction://hlinksldjump"/>
              </a:rPr>
              <a:t> </a:t>
            </a:r>
            <a:r>
              <a:rPr sz="1200" dirty="0">
                <a:solidFill>
                  <a:srgbClr val="7E7E7E"/>
                </a:solidFill>
                <a:latin typeface="Arial"/>
                <a:cs typeface="Arial"/>
                <a:hlinkClick r:id="rId8" action="ppaction://hlinksldjump"/>
              </a:rPr>
              <a:t>Contents</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78</a:t>
            </a:fld>
            <a:r>
              <a:rPr spc="-5" dirty="0"/>
              <a:t> </a:t>
            </a:r>
            <a:r>
              <a:rPr dirty="0"/>
              <a:t>of</a:t>
            </a:r>
            <a:r>
              <a:rPr spc="-80" dirty="0"/>
              <a:t> </a:t>
            </a:r>
            <a:r>
              <a:rPr spc="-5" dirty="0"/>
              <a:t>83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5774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Bathrobe</a:t>
            </a:r>
            <a:r>
              <a:rPr sz="2800" spc="-25" dirty="0">
                <a:solidFill>
                  <a:srgbClr val="343434"/>
                </a:solidFill>
                <a:latin typeface="Arial"/>
                <a:cs typeface="Arial"/>
              </a:rPr>
              <a:t> </a:t>
            </a:r>
            <a:r>
              <a:rPr sz="2800" spc="-5" dirty="0">
                <a:solidFill>
                  <a:srgbClr val="343434"/>
                </a:solidFill>
                <a:latin typeface="Arial"/>
                <a:cs typeface="Arial"/>
              </a:rPr>
              <a:t>Hooks</a:t>
            </a:r>
            <a:endParaRPr sz="2800">
              <a:latin typeface="Arial"/>
              <a:cs typeface="Arial"/>
            </a:endParaRPr>
          </a:p>
        </p:txBody>
      </p:sp>
      <p:sp>
        <p:nvSpPr>
          <p:cNvPr id="7" name="object 7"/>
          <p:cNvSpPr txBox="1"/>
          <p:nvPr/>
        </p:nvSpPr>
        <p:spPr>
          <a:xfrm>
            <a:off x="459740" y="1476502"/>
            <a:ext cx="809434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Many manufacturers </a:t>
            </a:r>
            <a:r>
              <a:rPr sz="1600" spc="-10" dirty="0">
                <a:solidFill>
                  <a:srgbClr val="1C1C1C"/>
                </a:solidFill>
                <a:latin typeface="Arial"/>
                <a:cs typeface="Arial"/>
              </a:rPr>
              <a:t>offer </a:t>
            </a:r>
            <a:r>
              <a:rPr sz="1600" spc="-5" dirty="0">
                <a:solidFill>
                  <a:srgbClr val="1C1C1C"/>
                </a:solidFill>
                <a:latin typeface="Arial"/>
                <a:cs typeface="Arial"/>
              </a:rPr>
              <a:t>bathrobe hooks that can be used </a:t>
            </a:r>
            <a:r>
              <a:rPr sz="1600" spc="-10" dirty="0">
                <a:solidFill>
                  <a:srgbClr val="1C1C1C"/>
                </a:solidFill>
                <a:latin typeface="Arial"/>
                <a:cs typeface="Arial"/>
              </a:rPr>
              <a:t>with </a:t>
            </a:r>
            <a:r>
              <a:rPr sz="1600" spc="-5" dirty="0">
                <a:solidFill>
                  <a:srgbClr val="1C1C1C"/>
                </a:solidFill>
                <a:latin typeface="Arial"/>
                <a:cs typeface="Arial"/>
              </a:rPr>
              <a:t>several of their heated  towel rack designs. These versatile hooks can also be used to hang damp jackets or even  shoes.</a:t>
            </a:r>
            <a:endParaRPr sz="1600">
              <a:latin typeface="Arial"/>
              <a:cs typeface="Arial"/>
            </a:endParaRPr>
          </a:p>
        </p:txBody>
      </p:sp>
      <p:sp>
        <p:nvSpPr>
          <p:cNvPr id="8" name="object 8"/>
          <p:cNvSpPr/>
          <p:nvPr/>
        </p:nvSpPr>
        <p:spPr>
          <a:xfrm>
            <a:off x="464819" y="2514600"/>
            <a:ext cx="2735579" cy="3657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226307" y="2514600"/>
            <a:ext cx="2103120" cy="131673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233976" y="4517761"/>
            <a:ext cx="1649577" cy="163615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951220" y="2514600"/>
            <a:ext cx="2735579" cy="3657600"/>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0" action="ppaction://hlinksldjump"/>
              </a:rPr>
              <a:t>©2019 ∙ </a:t>
            </a:r>
            <a:r>
              <a:rPr sz="1200" spc="-30" dirty="0">
                <a:solidFill>
                  <a:srgbClr val="7E7E7E"/>
                </a:solidFill>
                <a:latin typeface="Arial"/>
                <a:cs typeface="Arial"/>
                <a:hlinkClick r:id="rId10" action="ppaction://hlinksldjump"/>
              </a:rPr>
              <a:t>Table </a:t>
            </a:r>
            <a:r>
              <a:rPr sz="1200" dirty="0">
                <a:solidFill>
                  <a:srgbClr val="7E7E7E"/>
                </a:solidFill>
                <a:latin typeface="Arial"/>
                <a:cs typeface="Arial"/>
                <a:hlinkClick r:id="rId10" action="ppaction://hlinksldjump"/>
              </a:rPr>
              <a:t>of</a:t>
            </a:r>
            <a:r>
              <a:rPr sz="1200" spc="-130" dirty="0">
                <a:solidFill>
                  <a:srgbClr val="7E7E7E"/>
                </a:solidFill>
                <a:latin typeface="Arial"/>
                <a:cs typeface="Arial"/>
                <a:hlinkClick r:id="rId10" action="ppaction://hlinksldjump"/>
              </a:rPr>
              <a:t> </a:t>
            </a:r>
            <a:r>
              <a:rPr sz="1200" dirty="0">
                <a:solidFill>
                  <a:srgbClr val="7E7E7E"/>
                </a:solidFill>
                <a:latin typeface="Arial"/>
                <a:cs typeface="Arial"/>
                <a:hlinkClick r:id="rId10" action="ppaction://hlinksldjump"/>
              </a:rPr>
              <a:t>Contents</a:t>
            </a:r>
            <a:endParaRPr sz="12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79</a:t>
            </a:fld>
            <a:r>
              <a:rPr spc="-5" dirty="0"/>
              <a:t> </a:t>
            </a:r>
            <a:r>
              <a:rPr dirty="0"/>
              <a:t>of</a:t>
            </a:r>
            <a:r>
              <a:rPr spc="-80" dirty="0"/>
              <a:t> </a:t>
            </a:r>
            <a:r>
              <a:rPr spc="-5" dirty="0"/>
              <a:t>83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41019"/>
            <a:ext cx="9143999" cy="493775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297048" y="5665419"/>
            <a:ext cx="44704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Heated </a:t>
            </a:r>
            <a:r>
              <a:rPr sz="2800" spc="-70" dirty="0">
                <a:solidFill>
                  <a:srgbClr val="343434"/>
                </a:solidFill>
                <a:latin typeface="Arial"/>
                <a:cs typeface="Arial"/>
              </a:rPr>
              <a:t>Towel </a:t>
            </a:r>
            <a:r>
              <a:rPr sz="2800" spc="-5" dirty="0">
                <a:solidFill>
                  <a:srgbClr val="343434"/>
                </a:solidFill>
                <a:latin typeface="Arial"/>
                <a:cs typeface="Arial"/>
              </a:rPr>
              <a:t>Rack</a:t>
            </a:r>
            <a:r>
              <a:rPr sz="2800" spc="30" dirty="0">
                <a:solidFill>
                  <a:srgbClr val="343434"/>
                </a:solidFill>
                <a:latin typeface="Arial"/>
                <a:cs typeface="Arial"/>
              </a:rPr>
              <a:t> </a:t>
            </a:r>
            <a:r>
              <a:rPr sz="2800" dirty="0">
                <a:solidFill>
                  <a:srgbClr val="343434"/>
                </a:solidFill>
                <a:latin typeface="Arial"/>
                <a:cs typeface="Arial"/>
              </a:rPr>
              <a:t>Designs</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8</a:t>
            </a:fld>
            <a:r>
              <a:rPr spc="-5" dirty="0"/>
              <a:t> </a:t>
            </a:r>
            <a:r>
              <a:rPr dirty="0"/>
              <a:t>of</a:t>
            </a:r>
            <a:r>
              <a:rPr spc="-80" dirty="0"/>
              <a:t> </a:t>
            </a:r>
            <a:r>
              <a:rPr spc="-5" dirty="0"/>
              <a:t>83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0" y="539495"/>
            <a:ext cx="9143999" cy="4946904"/>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760470" y="5595620"/>
            <a:ext cx="15455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Summa</a:t>
            </a:r>
            <a:r>
              <a:rPr sz="2800" dirty="0">
                <a:solidFill>
                  <a:srgbClr val="343434"/>
                </a:solidFill>
                <a:latin typeface="Arial"/>
                <a:cs typeface="Arial"/>
              </a:rPr>
              <a:t>r</a:t>
            </a:r>
            <a:r>
              <a:rPr sz="2800" spc="-5" dirty="0">
                <a:solidFill>
                  <a:srgbClr val="343434"/>
                </a:solidFill>
                <a:latin typeface="Arial"/>
                <a:cs typeface="Arial"/>
              </a:rPr>
              <a:t>y</a:t>
            </a:r>
            <a:endParaRPr sz="2800">
              <a:latin typeface="Arial"/>
              <a:cs typeface="Arial"/>
            </a:endParaRPr>
          </a:p>
        </p:txBody>
      </p:sp>
      <p:sp>
        <p:nvSpPr>
          <p:cNvPr id="7" name="object 7"/>
          <p:cNvSpPr/>
          <p:nvPr/>
        </p:nvSpPr>
        <p:spPr>
          <a:xfrm>
            <a:off x="761" y="534162"/>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8" name="object 8"/>
          <p:cNvSpPr/>
          <p:nvPr/>
        </p:nvSpPr>
        <p:spPr>
          <a:xfrm>
            <a:off x="761" y="5479541"/>
            <a:ext cx="9144000" cy="0"/>
          </a:xfrm>
          <a:custGeom>
            <a:avLst/>
            <a:gdLst/>
            <a:ahLst/>
            <a:cxnLst/>
            <a:rect l="l" t="t" r="r" b="b"/>
            <a:pathLst>
              <a:path w="9144000">
                <a:moveTo>
                  <a:pt x="0" y="0"/>
                </a:moveTo>
                <a:lnTo>
                  <a:pt x="9144000" y="0"/>
                </a:lnTo>
              </a:path>
            </a:pathLst>
          </a:custGeom>
          <a:ln w="25908">
            <a:solidFill>
              <a:srgbClr val="404040"/>
            </a:solidFill>
          </a:ln>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80</a:t>
            </a:fld>
            <a:r>
              <a:rPr spc="-5" dirty="0"/>
              <a:t> </a:t>
            </a:r>
            <a:r>
              <a:rPr dirty="0"/>
              <a:t>of</a:t>
            </a:r>
            <a:r>
              <a:rPr spc="-80" dirty="0"/>
              <a:t> </a:t>
            </a:r>
            <a:r>
              <a:rPr spc="-5" dirty="0"/>
              <a:t>83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2967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In</a:t>
            </a:r>
            <a:r>
              <a:rPr sz="2800" spc="-60" dirty="0">
                <a:solidFill>
                  <a:srgbClr val="343434"/>
                </a:solidFill>
                <a:latin typeface="Arial"/>
                <a:cs typeface="Arial"/>
              </a:rPr>
              <a:t> </a:t>
            </a:r>
            <a:r>
              <a:rPr sz="2800" spc="-5" dirty="0">
                <a:solidFill>
                  <a:srgbClr val="343434"/>
                </a:solidFill>
                <a:latin typeface="Arial"/>
                <a:cs typeface="Arial"/>
              </a:rPr>
              <a:t>Summary…</a:t>
            </a:r>
            <a:endParaRPr sz="2800">
              <a:latin typeface="Arial"/>
              <a:cs typeface="Arial"/>
            </a:endParaRPr>
          </a:p>
        </p:txBody>
      </p:sp>
      <p:sp>
        <p:nvSpPr>
          <p:cNvPr id="7" name="object 7"/>
          <p:cNvSpPr txBox="1"/>
          <p:nvPr/>
        </p:nvSpPr>
        <p:spPr>
          <a:xfrm>
            <a:off x="459740" y="1476502"/>
            <a:ext cx="3857625" cy="4610735"/>
          </a:xfrm>
          <a:prstGeom prst="rect">
            <a:avLst/>
          </a:prstGeom>
        </p:spPr>
        <p:txBody>
          <a:bodyPr vert="horz" wrap="square" lIns="0" tIns="12065" rIns="0" bIns="0" rtlCol="0">
            <a:spAutoFit/>
          </a:bodyPr>
          <a:lstStyle/>
          <a:p>
            <a:pPr marL="12700" marR="10795">
              <a:lnSpc>
                <a:spcPct val="100000"/>
              </a:lnSpc>
              <a:spcBef>
                <a:spcPts val="95"/>
              </a:spcBef>
            </a:pPr>
            <a:r>
              <a:rPr sz="1600" spc="-5" dirty="0">
                <a:solidFill>
                  <a:srgbClr val="1C1C1C"/>
                </a:solidFill>
                <a:latin typeface="Arial"/>
                <a:cs typeface="Arial"/>
              </a:rPr>
              <a:t>A heated towel rack is both an economical  and efficient decorative source of heat that  </a:t>
            </a:r>
            <a:r>
              <a:rPr sz="1600" spc="-10" dirty="0">
                <a:solidFill>
                  <a:srgbClr val="1C1C1C"/>
                </a:solidFill>
                <a:latin typeface="Arial"/>
                <a:cs typeface="Arial"/>
              </a:rPr>
              <a:t>will </a:t>
            </a:r>
            <a:r>
              <a:rPr sz="1600" spc="-5" dirty="0">
                <a:solidFill>
                  <a:srgbClr val="1C1C1C"/>
                </a:solidFill>
                <a:latin typeface="Arial"/>
                <a:cs typeface="Arial"/>
              </a:rPr>
              <a:t>add comfort to a room as </a:t>
            </a:r>
            <a:r>
              <a:rPr sz="1600" spc="-10" dirty="0">
                <a:solidFill>
                  <a:srgbClr val="1C1C1C"/>
                </a:solidFill>
                <a:latin typeface="Arial"/>
                <a:cs typeface="Arial"/>
              </a:rPr>
              <a:t>well </a:t>
            </a:r>
            <a:r>
              <a:rPr sz="1600" spc="-5" dirty="0">
                <a:solidFill>
                  <a:srgbClr val="1C1C1C"/>
                </a:solidFill>
                <a:latin typeface="Arial"/>
                <a:cs typeface="Arial"/>
              </a:rPr>
              <a:t>as keep  towels </a:t>
            </a:r>
            <a:r>
              <a:rPr sz="1600" spc="-10" dirty="0">
                <a:solidFill>
                  <a:srgbClr val="1C1C1C"/>
                </a:solidFill>
                <a:latin typeface="Arial"/>
                <a:cs typeface="Arial"/>
              </a:rPr>
              <a:t>warm </a:t>
            </a:r>
            <a:r>
              <a:rPr sz="1600" spc="-5" dirty="0">
                <a:solidFill>
                  <a:srgbClr val="1C1C1C"/>
                </a:solidFill>
                <a:latin typeface="Arial"/>
                <a:cs typeface="Arial"/>
              </a:rPr>
              <a:t>and </a:t>
            </a:r>
            <a:r>
              <a:rPr sz="1600" spc="-40" dirty="0">
                <a:solidFill>
                  <a:srgbClr val="1C1C1C"/>
                </a:solidFill>
                <a:latin typeface="Arial"/>
                <a:cs typeface="Arial"/>
              </a:rPr>
              <a:t>dry. </a:t>
            </a:r>
            <a:r>
              <a:rPr sz="1600" spc="-5" dirty="0">
                <a:solidFill>
                  <a:srgbClr val="1C1C1C"/>
                </a:solidFill>
                <a:latin typeface="Arial"/>
                <a:cs typeface="Arial"/>
              </a:rPr>
              <a:t>It also reduces  laundry loads and </a:t>
            </a:r>
            <a:r>
              <a:rPr sz="1600" spc="-10" dirty="0">
                <a:solidFill>
                  <a:srgbClr val="1C1C1C"/>
                </a:solidFill>
                <a:latin typeface="Arial"/>
                <a:cs typeface="Arial"/>
              </a:rPr>
              <a:t>water </a:t>
            </a:r>
            <a:r>
              <a:rPr sz="1600" spc="-5" dirty="0">
                <a:solidFill>
                  <a:srgbClr val="1C1C1C"/>
                </a:solidFill>
                <a:latin typeface="Arial"/>
                <a:cs typeface="Arial"/>
              </a:rPr>
              <a:t>consumption and  helps keep the bathroom mold and mildew  free.</a:t>
            </a:r>
            <a:endParaRPr sz="1600">
              <a:latin typeface="Arial"/>
              <a:cs typeface="Arial"/>
            </a:endParaRPr>
          </a:p>
          <a:p>
            <a:pPr>
              <a:lnSpc>
                <a:spcPct val="100000"/>
              </a:lnSpc>
              <a:spcBef>
                <a:spcPts val="45"/>
              </a:spcBef>
            </a:pPr>
            <a:endParaRPr sz="2300">
              <a:latin typeface="Arial"/>
              <a:cs typeface="Arial"/>
            </a:endParaRPr>
          </a:p>
          <a:p>
            <a:pPr marL="12700" marR="5080">
              <a:lnSpc>
                <a:spcPct val="100000"/>
              </a:lnSpc>
              <a:spcBef>
                <a:spcPts val="5"/>
              </a:spcBef>
            </a:pPr>
            <a:r>
              <a:rPr sz="1600" spc="-5" dirty="0">
                <a:solidFill>
                  <a:srgbClr val="1C1C1C"/>
                </a:solidFill>
                <a:latin typeface="Arial"/>
                <a:cs typeface="Arial"/>
              </a:rPr>
              <a:t>In addition to the bathroom, heated towel  racks can be used </a:t>
            </a:r>
            <a:r>
              <a:rPr sz="1600" dirty="0">
                <a:solidFill>
                  <a:srgbClr val="1C1C1C"/>
                </a:solidFill>
                <a:latin typeface="Arial"/>
                <a:cs typeface="Arial"/>
              </a:rPr>
              <a:t>in </a:t>
            </a:r>
            <a:r>
              <a:rPr sz="1600" spc="-5" dirty="0">
                <a:solidFill>
                  <a:srgbClr val="1C1C1C"/>
                </a:solidFill>
                <a:latin typeface="Arial"/>
                <a:cs typeface="Arial"/>
              </a:rPr>
              <a:t>mudrooms, saunas,  spas, kitchens, basements, garages,  workshops, boats, or in any room that may  need additional</a:t>
            </a:r>
            <a:r>
              <a:rPr sz="1600" spc="-10" dirty="0">
                <a:solidFill>
                  <a:srgbClr val="1C1C1C"/>
                </a:solidFill>
                <a:latin typeface="Arial"/>
                <a:cs typeface="Arial"/>
              </a:rPr>
              <a:t> </a:t>
            </a:r>
            <a:r>
              <a:rPr sz="1600" spc="-5" dirty="0">
                <a:solidFill>
                  <a:srgbClr val="1C1C1C"/>
                </a:solidFill>
                <a:latin typeface="Arial"/>
                <a:cs typeface="Arial"/>
              </a:rPr>
              <a:t>heat.</a:t>
            </a:r>
            <a:endParaRPr sz="1600">
              <a:latin typeface="Arial"/>
              <a:cs typeface="Arial"/>
            </a:endParaRPr>
          </a:p>
          <a:p>
            <a:pPr>
              <a:lnSpc>
                <a:spcPct val="100000"/>
              </a:lnSpc>
              <a:spcBef>
                <a:spcPts val="45"/>
              </a:spcBef>
            </a:pPr>
            <a:endParaRPr sz="2300">
              <a:latin typeface="Arial"/>
              <a:cs typeface="Arial"/>
            </a:endParaRPr>
          </a:p>
          <a:p>
            <a:pPr marL="12700" marR="52705">
              <a:lnSpc>
                <a:spcPct val="100000"/>
              </a:lnSpc>
            </a:pPr>
            <a:r>
              <a:rPr sz="1600" spc="-10" dirty="0">
                <a:solidFill>
                  <a:srgbClr val="1C1C1C"/>
                </a:solidFill>
                <a:latin typeface="Arial"/>
                <a:cs typeface="Arial"/>
              </a:rPr>
              <a:t>Offered </a:t>
            </a:r>
            <a:r>
              <a:rPr sz="1600" spc="-5" dirty="0">
                <a:solidFill>
                  <a:srgbClr val="1C1C1C"/>
                </a:solidFill>
                <a:latin typeface="Arial"/>
                <a:cs typeface="Arial"/>
              </a:rPr>
              <a:t>in a variety of designs, finishes,  sizes, and shapes, there is a heated towel  rack to fit all budgets and complement  unique </a:t>
            </a:r>
            <a:r>
              <a:rPr sz="1600" spc="-10" dirty="0">
                <a:solidFill>
                  <a:srgbClr val="1C1C1C"/>
                </a:solidFill>
                <a:latin typeface="Arial"/>
                <a:cs typeface="Arial"/>
              </a:rPr>
              <a:t>style</a:t>
            </a:r>
            <a:r>
              <a:rPr sz="1600" spc="5" dirty="0">
                <a:solidFill>
                  <a:srgbClr val="1C1C1C"/>
                </a:solidFill>
                <a:latin typeface="Arial"/>
                <a:cs typeface="Arial"/>
              </a:rPr>
              <a:t> </a:t>
            </a:r>
            <a:r>
              <a:rPr sz="1600" spc="-5" dirty="0">
                <a:solidFill>
                  <a:srgbClr val="1C1C1C"/>
                </a:solidFill>
                <a:latin typeface="Arial"/>
                <a:cs typeface="Arial"/>
              </a:rPr>
              <a:t>preferences.</a:t>
            </a:r>
            <a:endParaRPr sz="1600">
              <a:latin typeface="Arial"/>
              <a:cs typeface="Arial"/>
            </a:endParaRPr>
          </a:p>
        </p:txBody>
      </p:sp>
      <p:sp>
        <p:nvSpPr>
          <p:cNvPr id="8" name="object 8"/>
          <p:cNvSpPr/>
          <p:nvPr/>
        </p:nvSpPr>
        <p:spPr>
          <a:xfrm>
            <a:off x="4800600" y="1444752"/>
            <a:ext cx="3883152" cy="4730496"/>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81</a:t>
            </a:fld>
            <a:r>
              <a:rPr spc="-5" dirty="0"/>
              <a:t> </a:t>
            </a:r>
            <a:r>
              <a:rPr dirty="0"/>
              <a:t>of</a:t>
            </a:r>
            <a:r>
              <a:rPr spc="-80" dirty="0"/>
              <a:t> </a:t>
            </a:r>
            <a:r>
              <a:rPr spc="-5" dirty="0"/>
              <a:t>83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17252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Resources</a:t>
            </a:r>
            <a:endParaRPr sz="2800">
              <a:latin typeface="Arial"/>
              <a:cs typeface="Arial"/>
            </a:endParaRPr>
          </a:p>
        </p:txBody>
      </p:sp>
      <p:sp>
        <p:nvSpPr>
          <p:cNvPr id="8" name="object 8"/>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6" action="ppaction://hlinksldjump"/>
              </a:rPr>
              <a:t>©2019 ∙ </a:t>
            </a:r>
            <a:r>
              <a:rPr sz="1200" spc="-30" dirty="0">
                <a:solidFill>
                  <a:srgbClr val="7E7E7E"/>
                </a:solidFill>
                <a:latin typeface="Arial"/>
                <a:cs typeface="Arial"/>
                <a:hlinkClick r:id="rId6" action="ppaction://hlinksldjump"/>
              </a:rPr>
              <a:t>Table </a:t>
            </a:r>
            <a:r>
              <a:rPr sz="1200" dirty="0">
                <a:solidFill>
                  <a:srgbClr val="7E7E7E"/>
                </a:solidFill>
                <a:latin typeface="Arial"/>
                <a:cs typeface="Arial"/>
                <a:hlinkClick r:id="rId6" action="ppaction://hlinksldjump"/>
              </a:rPr>
              <a:t>of</a:t>
            </a:r>
            <a:r>
              <a:rPr sz="1200" spc="-130" dirty="0">
                <a:solidFill>
                  <a:srgbClr val="7E7E7E"/>
                </a:solidFill>
                <a:latin typeface="Arial"/>
                <a:cs typeface="Arial"/>
                <a:hlinkClick r:id="rId6" action="ppaction://hlinksldjump"/>
              </a:rPr>
              <a:t> </a:t>
            </a:r>
            <a:r>
              <a:rPr sz="1200" dirty="0">
                <a:solidFill>
                  <a:srgbClr val="7E7E7E"/>
                </a:solidFill>
                <a:latin typeface="Arial"/>
                <a:cs typeface="Arial"/>
                <a:hlinkClick r:id="rId6" action="ppaction://hlinksldjump"/>
              </a:rPr>
              <a:t>Contents</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82</a:t>
            </a:fld>
            <a:r>
              <a:rPr spc="-5" dirty="0"/>
              <a:t> </a:t>
            </a:r>
            <a:r>
              <a:rPr dirty="0"/>
              <a:t>of</a:t>
            </a:r>
            <a:r>
              <a:rPr spc="-80" dirty="0"/>
              <a:t> </a:t>
            </a:r>
            <a:r>
              <a:rPr spc="-5" dirty="0"/>
              <a:t>83</a:t>
            </a:r>
          </a:p>
        </p:txBody>
      </p:sp>
      <p:sp>
        <p:nvSpPr>
          <p:cNvPr id="7" name="object 7"/>
          <p:cNvSpPr txBox="1"/>
          <p:nvPr/>
        </p:nvSpPr>
        <p:spPr>
          <a:xfrm>
            <a:off x="459740" y="1476502"/>
            <a:ext cx="8184515" cy="4050029"/>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C1C1C"/>
                </a:solidFill>
                <a:latin typeface="Arial"/>
                <a:cs typeface="Arial"/>
              </a:rPr>
              <a:t>“Amba Heated </a:t>
            </a:r>
            <a:r>
              <a:rPr sz="1500" spc="-40" dirty="0">
                <a:solidFill>
                  <a:srgbClr val="1C1C1C"/>
                </a:solidFill>
                <a:latin typeface="Arial"/>
                <a:cs typeface="Arial"/>
              </a:rPr>
              <a:t>Towel </a:t>
            </a:r>
            <a:r>
              <a:rPr sz="1500" spc="-5" dirty="0">
                <a:solidFill>
                  <a:srgbClr val="1C1C1C"/>
                </a:solidFill>
                <a:latin typeface="Arial"/>
                <a:cs typeface="Arial"/>
              </a:rPr>
              <a:t>Racks </a:t>
            </a:r>
            <a:r>
              <a:rPr sz="1500" spc="-20" dirty="0">
                <a:solidFill>
                  <a:srgbClr val="1C1C1C"/>
                </a:solidFill>
                <a:latin typeface="Arial"/>
                <a:cs typeface="Arial"/>
              </a:rPr>
              <a:t>FAQs.” </a:t>
            </a:r>
            <a:r>
              <a:rPr sz="1500" i="1" dirty="0">
                <a:solidFill>
                  <a:srgbClr val="1C1C1C"/>
                </a:solidFill>
                <a:latin typeface="Arial"/>
                <a:cs typeface="Arial"/>
              </a:rPr>
              <a:t>AmbaProducts</a:t>
            </a:r>
            <a:r>
              <a:rPr sz="1500" dirty="0">
                <a:solidFill>
                  <a:srgbClr val="1C1C1C"/>
                </a:solidFill>
                <a:latin typeface="Arial"/>
                <a:cs typeface="Arial"/>
              </a:rPr>
              <a:t>, n.d.,</a:t>
            </a:r>
            <a:r>
              <a:rPr sz="1500" spc="-5" dirty="0">
                <a:solidFill>
                  <a:srgbClr val="1C1C1C"/>
                </a:solidFill>
                <a:latin typeface="Arial"/>
                <a:cs typeface="Arial"/>
              </a:rPr>
              <a:t> </a:t>
            </a:r>
            <a:r>
              <a:rPr sz="1500" u="heavy" spc="-5" dirty="0">
                <a:solidFill>
                  <a:srgbClr val="0000FF"/>
                </a:solidFill>
                <a:uFill>
                  <a:solidFill>
                    <a:srgbClr val="0000FF"/>
                  </a:solidFill>
                </a:uFill>
                <a:latin typeface="Arial"/>
                <a:cs typeface="Arial"/>
                <a:hlinkClick r:id="rId7"/>
              </a:rPr>
              <a:t>https://ambaproducts.com/faqs</a:t>
            </a:r>
            <a:r>
              <a:rPr sz="1500" spc="-5" dirty="0">
                <a:solidFill>
                  <a:srgbClr val="1C1C1C"/>
                </a:solidFill>
                <a:latin typeface="Arial"/>
                <a:cs typeface="Arial"/>
              </a:rPr>
              <a:t>.</a:t>
            </a:r>
            <a:endParaRPr sz="1500">
              <a:latin typeface="Arial"/>
              <a:cs typeface="Arial"/>
            </a:endParaRPr>
          </a:p>
          <a:p>
            <a:pPr marL="12700">
              <a:lnSpc>
                <a:spcPct val="100000"/>
              </a:lnSpc>
            </a:pPr>
            <a:r>
              <a:rPr sz="1500" dirty="0">
                <a:solidFill>
                  <a:srgbClr val="1C1C1C"/>
                </a:solidFill>
                <a:latin typeface="Arial"/>
                <a:cs typeface="Arial"/>
              </a:rPr>
              <a:t>Accessed </a:t>
            </a:r>
            <a:r>
              <a:rPr sz="1500" spc="-5" dirty="0">
                <a:solidFill>
                  <a:srgbClr val="1C1C1C"/>
                </a:solidFill>
                <a:latin typeface="Arial"/>
                <a:cs typeface="Arial"/>
              </a:rPr>
              <a:t>November</a:t>
            </a:r>
            <a:r>
              <a:rPr sz="1500" spc="-20" dirty="0">
                <a:solidFill>
                  <a:srgbClr val="1C1C1C"/>
                </a:solidFill>
                <a:latin typeface="Arial"/>
                <a:cs typeface="Arial"/>
              </a:rPr>
              <a:t> </a:t>
            </a:r>
            <a:r>
              <a:rPr sz="1500" dirty="0">
                <a:solidFill>
                  <a:srgbClr val="1C1C1C"/>
                </a:solidFill>
                <a:latin typeface="Arial"/>
                <a:cs typeface="Arial"/>
              </a:rPr>
              <a:t>2019.</a:t>
            </a:r>
            <a:endParaRPr sz="1500">
              <a:latin typeface="Arial"/>
              <a:cs typeface="Arial"/>
            </a:endParaRPr>
          </a:p>
          <a:p>
            <a:pPr>
              <a:lnSpc>
                <a:spcPct val="100000"/>
              </a:lnSpc>
              <a:spcBef>
                <a:spcPts val="50"/>
              </a:spcBef>
            </a:pPr>
            <a:endParaRPr sz="2150">
              <a:latin typeface="Arial"/>
              <a:cs typeface="Arial"/>
            </a:endParaRPr>
          </a:p>
          <a:p>
            <a:pPr marL="12700" marR="90170">
              <a:lnSpc>
                <a:spcPct val="100000"/>
              </a:lnSpc>
            </a:pPr>
            <a:r>
              <a:rPr sz="1500" spc="-5" dirty="0">
                <a:solidFill>
                  <a:srgbClr val="1C1C1C"/>
                </a:solidFill>
                <a:latin typeface="Arial"/>
                <a:cs typeface="Arial"/>
              </a:rPr>
              <a:t>Comfort Channel. </a:t>
            </a:r>
            <a:r>
              <a:rPr sz="1500" dirty="0">
                <a:solidFill>
                  <a:srgbClr val="1C1C1C"/>
                </a:solidFill>
                <a:latin typeface="Arial"/>
                <a:cs typeface="Arial"/>
              </a:rPr>
              <a:t>“Electric </a:t>
            </a:r>
            <a:r>
              <a:rPr sz="1500" spc="-40" dirty="0">
                <a:solidFill>
                  <a:srgbClr val="1C1C1C"/>
                </a:solidFill>
                <a:latin typeface="Arial"/>
                <a:cs typeface="Arial"/>
              </a:rPr>
              <a:t>Towel </a:t>
            </a:r>
            <a:r>
              <a:rPr sz="1500" spc="-5" dirty="0">
                <a:solidFill>
                  <a:srgbClr val="1C1C1C"/>
                </a:solidFill>
                <a:latin typeface="Arial"/>
                <a:cs typeface="Arial"/>
              </a:rPr>
              <a:t>Warmers </a:t>
            </a:r>
            <a:r>
              <a:rPr sz="1500" dirty="0">
                <a:solidFill>
                  <a:srgbClr val="1C1C1C"/>
                </a:solidFill>
                <a:latin typeface="Arial"/>
                <a:cs typeface="Arial"/>
              </a:rPr>
              <a:t>and </a:t>
            </a:r>
            <a:r>
              <a:rPr sz="1500" spc="-5" dirty="0">
                <a:solidFill>
                  <a:srgbClr val="1C1C1C"/>
                </a:solidFill>
                <a:latin typeface="Arial"/>
                <a:cs typeface="Arial"/>
              </a:rPr>
              <a:t>Hydronic </a:t>
            </a:r>
            <a:r>
              <a:rPr sz="1500" dirty="0">
                <a:solidFill>
                  <a:srgbClr val="1C1C1C"/>
                </a:solidFill>
                <a:latin typeface="Arial"/>
                <a:cs typeface="Arial"/>
              </a:rPr>
              <a:t>Heated </a:t>
            </a:r>
            <a:r>
              <a:rPr sz="1500" spc="-40" dirty="0">
                <a:solidFill>
                  <a:srgbClr val="1C1C1C"/>
                </a:solidFill>
                <a:latin typeface="Arial"/>
                <a:cs typeface="Arial"/>
              </a:rPr>
              <a:t>Towel </a:t>
            </a:r>
            <a:r>
              <a:rPr sz="1500" spc="-5" dirty="0">
                <a:solidFill>
                  <a:srgbClr val="1C1C1C"/>
                </a:solidFill>
                <a:latin typeface="Arial"/>
                <a:cs typeface="Arial"/>
              </a:rPr>
              <a:t>Warmers.”  </a:t>
            </a:r>
            <a:r>
              <a:rPr sz="1500" i="1" dirty="0">
                <a:solidFill>
                  <a:srgbClr val="1C1C1C"/>
                </a:solidFill>
                <a:latin typeface="Arial"/>
                <a:cs typeface="Arial"/>
              </a:rPr>
              <a:t>ComfortChannel, </a:t>
            </a:r>
            <a:r>
              <a:rPr sz="1500" dirty="0">
                <a:solidFill>
                  <a:srgbClr val="1C1C1C"/>
                </a:solidFill>
                <a:latin typeface="Arial"/>
                <a:cs typeface="Arial"/>
              </a:rPr>
              <a:t>n.d., </a:t>
            </a:r>
            <a:r>
              <a:rPr sz="1500" u="heavy" spc="-5" dirty="0">
                <a:solidFill>
                  <a:srgbClr val="0000FF"/>
                </a:solidFill>
                <a:uFill>
                  <a:solidFill>
                    <a:srgbClr val="0000FF"/>
                  </a:solidFill>
                </a:uFill>
                <a:latin typeface="Arial"/>
                <a:cs typeface="Arial"/>
                <a:hlinkClick r:id="rId8"/>
              </a:rPr>
              <a:t>http://www.comfortchannel.com/level.itml/icOid/780</a:t>
            </a:r>
            <a:r>
              <a:rPr sz="1500" spc="-5" dirty="0">
                <a:solidFill>
                  <a:srgbClr val="1C1C1C"/>
                </a:solidFill>
                <a:latin typeface="Arial"/>
                <a:cs typeface="Arial"/>
              </a:rPr>
              <a:t>. </a:t>
            </a:r>
            <a:r>
              <a:rPr sz="1500" dirty="0">
                <a:solidFill>
                  <a:srgbClr val="1C1C1C"/>
                </a:solidFill>
                <a:latin typeface="Arial"/>
                <a:cs typeface="Arial"/>
              </a:rPr>
              <a:t>Accessed </a:t>
            </a:r>
            <a:r>
              <a:rPr sz="1500" spc="-5" dirty="0">
                <a:solidFill>
                  <a:srgbClr val="1C1C1C"/>
                </a:solidFill>
                <a:latin typeface="Arial"/>
                <a:cs typeface="Arial"/>
              </a:rPr>
              <a:t>November  </a:t>
            </a:r>
            <a:r>
              <a:rPr sz="1500" dirty="0">
                <a:solidFill>
                  <a:srgbClr val="1C1C1C"/>
                </a:solidFill>
                <a:latin typeface="Arial"/>
                <a:cs typeface="Arial"/>
              </a:rPr>
              <a:t>2019.</a:t>
            </a:r>
            <a:endParaRPr sz="1500">
              <a:latin typeface="Arial"/>
              <a:cs typeface="Arial"/>
            </a:endParaRPr>
          </a:p>
          <a:p>
            <a:pPr>
              <a:lnSpc>
                <a:spcPct val="100000"/>
              </a:lnSpc>
              <a:spcBef>
                <a:spcPts val="50"/>
              </a:spcBef>
            </a:pPr>
            <a:endParaRPr sz="2150">
              <a:latin typeface="Arial"/>
              <a:cs typeface="Arial"/>
            </a:endParaRPr>
          </a:p>
          <a:p>
            <a:pPr marL="12700" marR="5080">
              <a:lnSpc>
                <a:spcPct val="100000"/>
              </a:lnSpc>
            </a:pPr>
            <a:r>
              <a:rPr sz="1500" dirty="0">
                <a:solidFill>
                  <a:srgbClr val="1C1C1C"/>
                </a:solidFill>
                <a:latin typeface="Arial"/>
                <a:cs typeface="Arial"/>
              </a:rPr>
              <a:t>“Heating and Radiators.” </a:t>
            </a:r>
            <a:r>
              <a:rPr sz="1500" i="1" spc="-5" dirty="0">
                <a:solidFill>
                  <a:srgbClr val="1C1C1C"/>
                </a:solidFill>
                <a:latin typeface="Arial"/>
                <a:cs typeface="Arial"/>
              </a:rPr>
              <a:t>The Victorian Emporium, </a:t>
            </a:r>
            <a:r>
              <a:rPr sz="1500" spc="-5" dirty="0">
                <a:solidFill>
                  <a:srgbClr val="1C1C1C"/>
                </a:solidFill>
                <a:latin typeface="Arial"/>
                <a:cs typeface="Arial"/>
              </a:rPr>
              <a:t>June </a:t>
            </a:r>
            <a:r>
              <a:rPr sz="1500" spc="-25" dirty="0">
                <a:solidFill>
                  <a:srgbClr val="1C1C1C"/>
                </a:solidFill>
                <a:latin typeface="Arial"/>
                <a:cs typeface="Arial"/>
              </a:rPr>
              <a:t>2011,  </a:t>
            </a:r>
            <a:r>
              <a:rPr sz="1500" u="heavy" spc="-5" dirty="0">
                <a:solidFill>
                  <a:srgbClr val="0000FF"/>
                </a:solidFill>
                <a:uFill>
                  <a:solidFill>
                    <a:srgbClr val="0000FF"/>
                  </a:solidFill>
                </a:uFill>
                <a:latin typeface="Arial"/>
                <a:cs typeface="Arial"/>
                <a:hlinkClick r:id="rId9"/>
              </a:rPr>
              <a:t>http://www.thevictorianemporium.com/periodliving/history/article/heating-and-radiators</a:t>
            </a:r>
            <a:r>
              <a:rPr sz="1500" spc="-5" dirty="0">
                <a:solidFill>
                  <a:srgbClr val="1C1C1C"/>
                </a:solidFill>
                <a:latin typeface="Arial"/>
                <a:cs typeface="Arial"/>
              </a:rPr>
              <a:t>. Accessed  November</a:t>
            </a:r>
            <a:r>
              <a:rPr sz="1500" dirty="0">
                <a:solidFill>
                  <a:srgbClr val="1C1C1C"/>
                </a:solidFill>
                <a:latin typeface="Arial"/>
                <a:cs typeface="Arial"/>
              </a:rPr>
              <a:t> </a:t>
            </a:r>
            <a:r>
              <a:rPr sz="1500" spc="-5" dirty="0">
                <a:solidFill>
                  <a:srgbClr val="1C1C1C"/>
                </a:solidFill>
                <a:latin typeface="Arial"/>
                <a:cs typeface="Arial"/>
              </a:rPr>
              <a:t>2019.</a:t>
            </a:r>
            <a:endParaRPr sz="1500">
              <a:latin typeface="Arial"/>
              <a:cs typeface="Arial"/>
            </a:endParaRPr>
          </a:p>
          <a:p>
            <a:pPr>
              <a:lnSpc>
                <a:spcPct val="100000"/>
              </a:lnSpc>
              <a:spcBef>
                <a:spcPts val="45"/>
              </a:spcBef>
            </a:pPr>
            <a:endParaRPr sz="2150">
              <a:latin typeface="Arial"/>
              <a:cs typeface="Arial"/>
            </a:endParaRPr>
          </a:p>
          <a:p>
            <a:pPr marL="12700">
              <a:lnSpc>
                <a:spcPct val="100000"/>
              </a:lnSpc>
            </a:pPr>
            <a:r>
              <a:rPr sz="1500" dirty="0">
                <a:solidFill>
                  <a:srgbClr val="1C1C1C"/>
                </a:solidFill>
                <a:latin typeface="Arial"/>
                <a:cs typeface="Arial"/>
              </a:rPr>
              <a:t>“Laundry Practices and </a:t>
            </a:r>
            <a:r>
              <a:rPr sz="1500" spc="-10" dirty="0">
                <a:solidFill>
                  <a:srgbClr val="1C1C1C"/>
                </a:solidFill>
                <a:latin typeface="Arial"/>
                <a:cs typeface="Arial"/>
              </a:rPr>
              <a:t>Water </a:t>
            </a:r>
            <a:r>
              <a:rPr sz="1500" spc="-5" dirty="0">
                <a:solidFill>
                  <a:srgbClr val="1C1C1C"/>
                </a:solidFill>
                <a:latin typeface="Arial"/>
                <a:cs typeface="Arial"/>
              </a:rPr>
              <a:t>Conservation.” </a:t>
            </a:r>
            <a:r>
              <a:rPr sz="1500" i="1" dirty="0">
                <a:solidFill>
                  <a:srgbClr val="1C1C1C"/>
                </a:solidFill>
                <a:latin typeface="Arial"/>
                <a:cs typeface="Arial"/>
              </a:rPr>
              <a:t>National Parks Service</a:t>
            </a:r>
            <a:r>
              <a:rPr sz="1500" dirty="0">
                <a:solidFill>
                  <a:srgbClr val="1C1C1C"/>
                </a:solidFill>
                <a:latin typeface="Arial"/>
                <a:cs typeface="Arial"/>
              </a:rPr>
              <a:t>. U.S. Department of</a:t>
            </a:r>
            <a:r>
              <a:rPr sz="1500" spc="-190" dirty="0">
                <a:solidFill>
                  <a:srgbClr val="1C1C1C"/>
                </a:solidFill>
                <a:latin typeface="Arial"/>
                <a:cs typeface="Arial"/>
              </a:rPr>
              <a:t> </a:t>
            </a:r>
            <a:r>
              <a:rPr sz="1500" dirty="0">
                <a:solidFill>
                  <a:srgbClr val="1C1C1C"/>
                </a:solidFill>
                <a:latin typeface="Arial"/>
                <a:cs typeface="Arial"/>
              </a:rPr>
              <a:t>the</a:t>
            </a:r>
            <a:endParaRPr sz="1500">
              <a:latin typeface="Arial"/>
              <a:cs typeface="Arial"/>
            </a:endParaRPr>
          </a:p>
          <a:p>
            <a:pPr marL="12700">
              <a:lnSpc>
                <a:spcPct val="100000"/>
              </a:lnSpc>
              <a:spcBef>
                <a:spcPts val="5"/>
              </a:spcBef>
            </a:pPr>
            <a:r>
              <a:rPr sz="1500" spc="-10" dirty="0">
                <a:solidFill>
                  <a:srgbClr val="1C1C1C"/>
                </a:solidFill>
                <a:latin typeface="Arial"/>
                <a:cs typeface="Arial"/>
              </a:rPr>
              <a:t>Interior, </a:t>
            </a:r>
            <a:r>
              <a:rPr sz="1500" spc="-5" dirty="0">
                <a:solidFill>
                  <a:srgbClr val="1C1C1C"/>
                </a:solidFill>
                <a:latin typeface="Arial"/>
                <a:cs typeface="Arial"/>
              </a:rPr>
              <a:t>May 2018, </a:t>
            </a:r>
            <a:r>
              <a:rPr sz="1500" u="heavy" spc="-10" dirty="0">
                <a:solidFill>
                  <a:srgbClr val="0000FF"/>
                </a:solidFill>
                <a:uFill>
                  <a:solidFill>
                    <a:srgbClr val="0000FF"/>
                  </a:solidFill>
                </a:uFill>
                <a:latin typeface="Arial"/>
                <a:cs typeface="Arial"/>
                <a:hlinkClick r:id="rId10"/>
              </a:rPr>
              <a:t>https://www.nps.gov/articles/laundry.htm</a:t>
            </a:r>
            <a:r>
              <a:rPr sz="1500" spc="-10" dirty="0">
                <a:solidFill>
                  <a:srgbClr val="1C1C1C"/>
                </a:solidFill>
                <a:latin typeface="Arial"/>
                <a:cs typeface="Arial"/>
              </a:rPr>
              <a:t>. </a:t>
            </a:r>
            <a:r>
              <a:rPr sz="1500" spc="-5" dirty="0">
                <a:solidFill>
                  <a:srgbClr val="1C1C1C"/>
                </a:solidFill>
                <a:latin typeface="Arial"/>
                <a:cs typeface="Arial"/>
              </a:rPr>
              <a:t>Accessed November</a:t>
            </a:r>
            <a:r>
              <a:rPr sz="1500" spc="-105" dirty="0">
                <a:solidFill>
                  <a:srgbClr val="1C1C1C"/>
                </a:solidFill>
                <a:latin typeface="Arial"/>
                <a:cs typeface="Arial"/>
              </a:rPr>
              <a:t> </a:t>
            </a:r>
            <a:r>
              <a:rPr sz="1500" spc="-5" dirty="0">
                <a:solidFill>
                  <a:srgbClr val="1C1C1C"/>
                </a:solidFill>
                <a:latin typeface="Arial"/>
                <a:cs typeface="Arial"/>
              </a:rPr>
              <a:t>2019.</a:t>
            </a:r>
            <a:endParaRPr sz="1500">
              <a:latin typeface="Arial"/>
              <a:cs typeface="Arial"/>
            </a:endParaRPr>
          </a:p>
          <a:p>
            <a:pPr>
              <a:lnSpc>
                <a:spcPct val="100000"/>
              </a:lnSpc>
              <a:spcBef>
                <a:spcPts val="45"/>
              </a:spcBef>
            </a:pPr>
            <a:endParaRPr sz="2150">
              <a:latin typeface="Arial"/>
              <a:cs typeface="Arial"/>
            </a:endParaRPr>
          </a:p>
          <a:p>
            <a:pPr marL="12700" marR="579120">
              <a:lnSpc>
                <a:spcPct val="100000"/>
              </a:lnSpc>
            </a:pPr>
            <a:r>
              <a:rPr sz="1500" dirty="0">
                <a:solidFill>
                  <a:srgbClr val="1C1C1C"/>
                </a:solidFill>
                <a:latin typeface="Arial"/>
                <a:cs typeface="Arial"/>
              </a:rPr>
              <a:t>“Stainless Steel </a:t>
            </a:r>
            <a:r>
              <a:rPr sz="1500" spc="-10" dirty="0">
                <a:solidFill>
                  <a:srgbClr val="1C1C1C"/>
                </a:solidFill>
                <a:latin typeface="Arial"/>
                <a:cs typeface="Arial"/>
              </a:rPr>
              <a:t>Overview: </a:t>
            </a:r>
            <a:r>
              <a:rPr sz="1500" dirty="0">
                <a:solidFill>
                  <a:srgbClr val="1C1C1C"/>
                </a:solidFill>
                <a:latin typeface="Arial"/>
                <a:cs typeface="Arial"/>
              </a:rPr>
              <a:t>Features &amp; Benefits.” </a:t>
            </a:r>
            <a:r>
              <a:rPr sz="1500" i="1" spc="-5" dirty="0">
                <a:solidFill>
                  <a:srgbClr val="1C1C1C"/>
                </a:solidFill>
                <a:latin typeface="Arial"/>
                <a:cs typeface="Arial"/>
              </a:rPr>
              <a:t>Specialty Steel </a:t>
            </a:r>
            <a:r>
              <a:rPr sz="1500" i="1" dirty="0">
                <a:solidFill>
                  <a:srgbClr val="1C1C1C"/>
                </a:solidFill>
                <a:latin typeface="Arial"/>
                <a:cs typeface="Arial"/>
              </a:rPr>
              <a:t>Industry of North </a:t>
            </a:r>
            <a:r>
              <a:rPr sz="1500" i="1" spc="-5" dirty="0">
                <a:solidFill>
                  <a:srgbClr val="1C1C1C"/>
                </a:solidFill>
                <a:latin typeface="Arial"/>
                <a:cs typeface="Arial"/>
              </a:rPr>
              <a:t>America  (SSINA), </a:t>
            </a:r>
            <a:r>
              <a:rPr sz="1500" dirty="0">
                <a:solidFill>
                  <a:srgbClr val="1C1C1C"/>
                </a:solidFill>
                <a:latin typeface="Arial"/>
                <a:cs typeface="Arial"/>
              </a:rPr>
              <a:t>n.d., </a:t>
            </a:r>
            <a:r>
              <a:rPr sz="1500" u="heavy" spc="-5" dirty="0">
                <a:solidFill>
                  <a:srgbClr val="0000FF"/>
                </a:solidFill>
                <a:uFill>
                  <a:solidFill>
                    <a:srgbClr val="0000FF"/>
                  </a:solidFill>
                </a:uFill>
                <a:latin typeface="Arial"/>
                <a:cs typeface="Arial"/>
                <a:hlinkClick r:id="rId11"/>
              </a:rPr>
              <a:t>http://www.ssina.com/overview/features.html</a:t>
            </a:r>
            <a:r>
              <a:rPr sz="1500" spc="-5" dirty="0">
                <a:solidFill>
                  <a:srgbClr val="1C1C1C"/>
                </a:solidFill>
                <a:latin typeface="Arial"/>
                <a:cs typeface="Arial"/>
              </a:rPr>
              <a:t>. Accessed November</a:t>
            </a:r>
            <a:r>
              <a:rPr sz="1500" spc="-100" dirty="0">
                <a:solidFill>
                  <a:srgbClr val="1C1C1C"/>
                </a:solidFill>
                <a:latin typeface="Arial"/>
                <a:cs typeface="Arial"/>
              </a:rPr>
              <a:t> </a:t>
            </a:r>
            <a:r>
              <a:rPr sz="1500" spc="-5" dirty="0">
                <a:solidFill>
                  <a:srgbClr val="1C1C1C"/>
                </a:solidFill>
                <a:latin typeface="Arial"/>
                <a:cs typeface="Arial"/>
              </a:rPr>
              <a:t>2019.</a:t>
            </a:r>
            <a:endParaRPr sz="150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219961"/>
            <a:ext cx="8229600" cy="0"/>
          </a:xfrm>
          <a:custGeom>
            <a:avLst/>
            <a:gdLst/>
            <a:ahLst/>
            <a:cxnLst/>
            <a:rect l="l" t="t" r="r" b="b"/>
            <a:pathLst>
              <a:path w="8229600">
                <a:moveTo>
                  <a:pt x="0" y="0"/>
                </a:moveTo>
                <a:lnTo>
                  <a:pt x="8229600" y="0"/>
                </a:lnTo>
              </a:path>
            </a:pathLst>
          </a:custGeom>
          <a:ln w="25908">
            <a:solidFill>
              <a:srgbClr val="878787"/>
            </a:solidFill>
          </a:ln>
        </p:spPr>
        <p:txBody>
          <a:bodyPr wrap="square" lIns="0" tIns="0" rIns="0" bIns="0" rtlCol="0"/>
          <a:lstStyle/>
          <a:p>
            <a:endParaRPr/>
          </a:p>
        </p:txBody>
      </p:sp>
      <p:sp>
        <p:nvSpPr>
          <p:cNvPr id="6" name="object 6"/>
          <p:cNvSpPr txBox="1"/>
          <p:nvPr/>
        </p:nvSpPr>
        <p:spPr>
          <a:xfrm>
            <a:off x="459740" y="565149"/>
            <a:ext cx="17849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Conclusion</a:t>
            </a:r>
            <a:endParaRPr sz="2800">
              <a:latin typeface="Arial"/>
              <a:cs typeface="Arial"/>
            </a:endParaRPr>
          </a:p>
        </p:txBody>
      </p:sp>
      <p:sp>
        <p:nvSpPr>
          <p:cNvPr id="7" name="object 7"/>
          <p:cNvSpPr txBox="1"/>
          <p:nvPr/>
        </p:nvSpPr>
        <p:spPr>
          <a:xfrm>
            <a:off x="4220971" y="2597911"/>
            <a:ext cx="4322445" cy="787400"/>
          </a:xfrm>
          <a:prstGeom prst="rect">
            <a:avLst/>
          </a:prstGeom>
        </p:spPr>
        <p:txBody>
          <a:bodyPr vert="horz" wrap="square" lIns="0" tIns="12065" rIns="0" bIns="0" rtlCol="0">
            <a:spAutoFit/>
          </a:bodyPr>
          <a:lstStyle/>
          <a:p>
            <a:pPr marL="12700" marR="5080">
              <a:lnSpc>
                <a:spcPct val="100000"/>
              </a:lnSpc>
              <a:spcBef>
                <a:spcPts val="95"/>
              </a:spcBef>
            </a:pPr>
            <a:r>
              <a:rPr sz="1000" spc="-5" dirty="0">
                <a:solidFill>
                  <a:srgbClr val="1C1C1C"/>
                </a:solidFill>
                <a:latin typeface="Arial"/>
                <a:cs typeface="Arial"/>
              </a:rPr>
              <a:t>©2019 Amba Products. </a:t>
            </a:r>
            <a:r>
              <a:rPr sz="1000" dirty="0">
                <a:solidFill>
                  <a:srgbClr val="1C1C1C"/>
                </a:solidFill>
                <a:latin typeface="Arial"/>
                <a:cs typeface="Arial"/>
              </a:rPr>
              <a:t>The </a:t>
            </a:r>
            <a:r>
              <a:rPr sz="1000" spc="-5" dirty="0">
                <a:solidFill>
                  <a:srgbClr val="1C1C1C"/>
                </a:solidFill>
                <a:latin typeface="Arial"/>
                <a:cs typeface="Arial"/>
              </a:rPr>
              <a:t>material contained in </a:t>
            </a:r>
            <a:r>
              <a:rPr sz="1000" spc="-10" dirty="0">
                <a:solidFill>
                  <a:srgbClr val="1C1C1C"/>
                </a:solidFill>
                <a:latin typeface="Arial"/>
                <a:cs typeface="Arial"/>
              </a:rPr>
              <a:t>this </a:t>
            </a:r>
            <a:r>
              <a:rPr sz="1000" spc="-5" dirty="0">
                <a:solidFill>
                  <a:srgbClr val="1C1C1C"/>
                </a:solidFill>
                <a:latin typeface="Arial"/>
                <a:cs typeface="Arial"/>
              </a:rPr>
              <a:t>course </a:t>
            </a:r>
            <a:r>
              <a:rPr sz="1000" spc="-10" dirty="0">
                <a:solidFill>
                  <a:srgbClr val="1C1C1C"/>
                </a:solidFill>
                <a:latin typeface="Arial"/>
                <a:cs typeface="Arial"/>
              </a:rPr>
              <a:t>was  </a:t>
            </a:r>
            <a:r>
              <a:rPr sz="1000" spc="-5" dirty="0">
                <a:solidFill>
                  <a:srgbClr val="1C1C1C"/>
                </a:solidFill>
                <a:latin typeface="Arial"/>
                <a:cs typeface="Arial"/>
              </a:rPr>
              <a:t>researched, assembled, and produced by </a:t>
            </a:r>
            <a:r>
              <a:rPr sz="1000" dirty="0">
                <a:solidFill>
                  <a:srgbClr val="1C1C1C"/>
                </a:solidFill>
                <a:latin typeface="Arial"/>
                <a:cs typeface="Arial"/>
              </a:rPr>
              <a:t>Amba </a:t>
            </a:r>
            <a:r>
              <a:rPr sz="1000" spc="-5" dirty="0">
                <a:solidFill>
                  <a:srgbClr val="1C1C1C"/>
                </a:solidFill>
                <a:latin typeface="Arial"/>
                <a:cs typeface="Arial"/>
              </a:rPr>
              <a:t>Products and remains its  </a:t>
            </a:r>
            <a:r>
              <a:rPr sz="1000" spc="-10" dirty="0">
                <a:solidFill>
                  <a:srgbClr val="1C1C1C"/>
                </a:solidFill>
                <a:latin typeface="Arial"/>
                <a:cs typeface="Arial"/>
              </a:rPr>
              <a:t>property. </a:t>
            </a:r>
            <a:r>
              <a:rPr sz="1000" spc="-5" dirty="0">
                <a:solidFill>
                  <a:srgbClr val="1C1C1C"/>
                </a:solidFill>
                <a:latin typeface="Arial"/>
                <a:cs typeface="Arial"/>
              </a:rPr>
              <a:t>Questions or concerns about the content of this course should be  directed to the program instructor. This multimedia product is the </a:t>
            </a:r>
            <a:r>
              <a:rPr sz="1000" spc="-10" dirty="0">
                <a:solidFill>
                  <a:srgbClr val="1C1C1C"/>
                </a:solidFill>
                <a:latin typeface="Arial"/>
                <a:cs typeface="Arial"/>
              </a:rPr>
              <a:t>copyright </a:t>
            </a:r>
            <a:r>
              <a:rPr sz="1000" spc="-5" dirty="0">
                <a:solidFill>
                  <a:srgbClr val="1C1C1C"/>
                </a:solidFill>
                <a:latin typeface="Arial"/>
                <a:cs typeface="Arial"/>
              </a:rPr>
              <a:t>of  </a:t>
            </a:r>
            <a:r>
              <a:rPr sz="1000" spc="-10" dirty="0">
                <a:solidFill>
                  <a:srgbClr val="1C1C1C"/>
                </a:solidFill>
                <a:latin typeface="Arial"/>
                <a:cs typeface="Arial"/>
              </a:rPr>
              <a:t>AEC</a:t>
            </a:r>
            <a:r>
              <a:rPr sz="1000" spc="5" dirty="0">
                <a:solidFill>
                  <a:srgbClr val="1C1C1C"/>
                </a:solidFill>
                <a:latin typeface="Arial"/>
                <a:cs typeface="Arial"/>
              </a:rPr>
              <a:t> </a:t>
            </a:r>
            <a:r>
              <a:rPr sz="1000" spc="-10" dirty="0">
                <a:solidFill>
                  <a:srgbClr val="1C1C1C"/>
                </a:solidFill>
                <a:latin typeface="Arial"/>
                <a:cs typeface="Arial"/>
              </a:rPr>
              <a:t>Daily.</a:t>
            </a:r>
            <a:endParaRPr sz="1000">
              <a:latin typeface="Arial"/>
              <a:cs typeface="Arial"/>
            </a:endParaRPr>
          </a:p>
        </p:txBody>
      </p:sp>
      <p:sp>
        <p:nvSpPr>
          <p:cNvPr id="8" name="object 8"/>
          <p:cNvSpPr/>
          <p:nvPr/>
        </p:nvSpPr>
        <p:spPr>
          <a:xfrm>
            <a:off x="4222919" y="5777113"/>
            <a:ext cx="1402993" cy="36730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748276" y="5808979"/>
            <a:ext cx="306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E</a:t>
            </a:r>
            <a:r>
              <a:rPr sz="1200" b="1" spc="-5" dirty="0">
                <a:solidFill>
                  <a:srgbClr val="FFFFFF"/>
                </a:solidFill>
                <a:latin typeface="Arial"/>
                <a:cs typeface="Arial"/>
              </a:rPr>
              <a:t>x</a:t>
            </a:r>
            <a:r>
              <a:rPr sz="1200" b="1" dirty="0">
                <a:solidFill>
                  <a:srgbClr val="FFFFFF"/>
                </a:solidFill>
                <a:latin typeface="Arial"/>
                <a:cs typeface="Arial"/>
              </a:rPr>
              <a:t>it</a:t>
            </a:r>
            <a:endParaRPr sz="1200">
              <a:latin typeface="Arial"/>
              <a:cs typeface="Arial"/>
            </a:endParaRPr>
          </a:p>
        </p:txBody>
      </p:sp>
      <p:sp>
        <p:nvSpPr>
          <p:cNvPr id="10" name="object 10"/>
          <p:cNvSpPr/>
          <p:nvPr/>
        </p:nvSpPr>
        <p:spPr>
          <a:xfrm>
            <a:off x="4226014" y="5072987"/>
            <a:ext cx="3176846" cy="367301"/>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4818379" y="5142738"/>
            <a:ext cx="194945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hlinkClick r:id="rId7"/>
              </a:rPr>
              <a:t>Click </a:t>
            </a:r>
            <a:r>
              <a:rPr sz="1200" b="1" spc="-5" dirty="0">
                <a:solidFill>
                  <a:srgbClr val="FFFFFF"/>
                </a:solidFill>
                <a:latin typeface="Arial"/>
                <a:cs typeface="Arial"/>
                <a:hlinkClick r:id="rId7"/>
              </a:rPr>
              <a:t>Here </a:t>
            </a:r>
            <a:r>
              <a:rPr sz="1200" b="1" dirty="0">
                <a:solidFill>
                  <a:srgbClr val="FFFFFF"/>
                </a:solidFill>
                <a:latin typeface="Arial"/>
                <a:cs typeface="Arial"/>
                <a:hlinkClick r:id="rId7"/>
              </a:rPr>
              <a:t>to </a:t>
            </a:r>
            <a:r>
              <a:rPr sz="1200" b="1" spc="-25" dirty="0">
                <a:solidFill>
                  <a:srgbClr val="FFFFFF"/>
                </a:solidFill>
                <a:latin typeface="Arial"/>
                <a:cs typeface="Arial"/>
                <a:hlinkClick r:id="rId7"/>
              </a:rPr>
              <a:t>Take </a:t>
            </a:r>
            <a:r>
              <a:rPr sz="1200" b="1" spc="-5" dirty="0">
                <a:solidFill>
                  <a:srgbClr val="FFFFFF"/>
                </a:solidFill>
                <a:latin typeface="Arial"/>
                <a:cs typeface="Arial"/>
                <a:hlinkClick r:id="rId7"/>
              </a:rPr>
              <a:t>the</a:t>
            </a:r>
            <a:r>
              <a:rPr sz="1200" b="1" spc="-60" dirty="0">
                <a:solidFill>
                  <a:srgbClr val="FFFFFF"/>
                </a:solidFill>
                <a:latin typeface="Arial"/>
                <a:cs typeface="Arial"/>
                <a:hlinkClick r:id="rId7"/>
              </a:rPr>
              <a:t> </a:t>
            </a:r>
            <a:r>
              <a:rPr sz="1200" b="1" spc="-25" dirty="0">
                <a:solidFill>
                  <a:srgbClr val="FFFFFF"/>
                </a:solidFill>
                <a:latin typeface="Arial"/>
                <a:cs typeface="Arial"/>
                <a:hlinkClick r:id="rId7"/>
              </a:rPr>
              <a:t>Test</a:t>
            </a:r>
            <a:endParaRPr sz="1200">
              <a:latin typeface="Arial"/>
              <a:cs typeface="Arial"/>
            </a:endParaRPr>
          </a:p>
        </p:txBody>
      </p:sp>
      <p:sp>
        <p:nvSpPr>
          <p:cNvPr id="12" name="object 12"/>
          <p:cNvSpPr/>
          <p:nvPr/>
        </p:nvSpPr>
        <p:spPr>
          <a:xfrm>
            <a:off x="8372856" y="6248400"/>
            <a:ext cx="619125" cy="451484"/>
          </a:xfrm>
          <a:custGeom>
            <a:avLst/>
            <a:gdLst/>
            <a:ahLst/>
            <a:cxnLst/>
            <a:rect l="l" t="t" r="r" b="b"/>
            <a:pathLst>
              <a:path w="619125" h="451484">
                <a:moveTo>
                  <a:pt x="0" y="451103"/>
                </a:moveTo>
                <a:lnTo>
                  <a:pt x="618744" y="451103"/>
                </a:lnTo>
                <a:lnTo>
                  <a:pt x="618744" y="0"/>
                </a:lnTo>
                <a:lnTo>
                  <a:pt x="0" y="0"/>
                </a:lnTo>
                <a:lnTo>
                  <a:pt x="0" y="451103"/>
                </a:lnTo>
                <a:close/>
              </a:path>
            </a:pathLst>
          </a:custGeom>
          <a:solidFill>
            <a:srgbClr val="FFFFFF"/>
          </a:solidFill>
        </p:spPr>
        <p:txBody>
          <a:bodyPr wrap="square" lIns="0" tIns="0" rIns="0" bIns="0" rtlCol="0"/>
          <a:lstStyle/>
          <a:p>
            <a:endParaRPr/>
          </a:p>
        </p:txBody>
      </p:sp>
      <p:sp>
        <p:nvSpPr>
          <p:cNvPr id="13" name="object 13"/>
          <p:cNvSpPr txBox="1"/>
          <p:nvPr/>
        </p:nvSpPr>
        <p:spPr>
          <a:xfrm>
            <a:off x="4221607" y="3936238"/>
            <a:ext cx="3873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Questions? Ask an Expert </a:t>
            </a:r>
            <a:r>
              <a:rPr sz="1800" dirty="0">
                <a:solidFill>
                  <a:srgbClr val="1F487C"/>
                </a:solidFill>
                <a:latin typeface="Arial"/>
                <a:cs typeface="Arial"/>
              </a:rPr>
              <a:t>– </a:t>
            </a:r>
            <a:r>
              <a:rPr sz="1800" u="heavy" spc="-5" dirty="0">
                <a:solidFill>
                  <a:srgbClr val="0000FF"/>
                </a:solidFill>
                <a:uFill>
                  <a:solidFill>
                    <a:srgbClr val="0000FF"/>
                  </a:solidFill>
                </a:uFill>
                <a:latin typeface="Arial"/>
                <a:cs typeface="Arial"/>
                <a:hlinkClick r:id="rId4"/>
              </a:rPr>
              <a:t>click</a:t>
            </a:r>
            <a:r>
              <a:rPr sz="1800" u="heavy" spc="-75" dirty="0">
                <a:solidFill>
                  <a:srgbClr val="0000FF"/>
                </a:solidFill>
                <a:uFill>
                  <a:solidFill>
                    <a:srgbClr val="0000FF"/>
                  </a:solidFill>
                </a:uFill>
                <a:latin typeface="Arial"/>
                <a:cs typeface="Arial"/>
                <a:hlinkClick r:id="rId4"/>
              </a:rPr>
              <a:t> </a:t>
            </a:r>
            <a:r>
              <a:rPr sz="1800" u="heavy" spc="-5" dirty="0">
                <a:solidFill>
                  <a:srgbClr val="0000FF"/>
                </a:solidFill>
                <a:uFill>
                  <a:solidFill>
                    <a:srgbClr val="0000FF"/>
                  </a:solidFill>
                </a:uFill>
                <a:latin typeface="Arial"/>
                <a:cs typeface="Arial"/>
                <a:hlinkClick r:id="rId4"/>
              </a:rPr>
              <a:t>here</a:t>
            </a:r>
            <a:endParaRPr sz="1800">
              <a:latin typeface="Arial"/>
              <a:cs typeface="Arial"/>
            </a:endParaRPr>
          </a:p>
        </p:txBody>
      </p:sp>
      <p:sp>
        <p:nvSpPr>
          <p:cNvPr id="14" name="object 14"/>
          <p:cNvSpPr txBox="1"/>
          <p:nvPr/>
        </p:nvSpPr>
        <p:spPr>
          <a:xfrm>
            <a:off x="459740" y="1473453"/>
            <a:ext cx="3117215" cy="1306195"/>
          </a:xfrm>
          <a:prstGeom prst="rect">
            <a:avLst/>
          </a:prstGeom>
        </p:spPr>
        <p:txBody>
          <a:bodyPr vert="horz" wrap="square" lIns="0" tIns="12700" rIns="0" bIns="0" rtlCol="0">
            <a:spAutoFit/>
          </a:bodyPr>
          <a:lstStyle/>
          <a:p>
            <a:pPr marL="12700" marR="5080">
              <a:lnSpc>
                <a:spcPct val="100000"/>
              </a:lnSpc>
              <a:spcBef>
                <a:spcPts val="100"/>
              </a:spcBef>
              <a:tabLst>
                <a:tab pos="630555" algn="l"/>
              </a:tabLst>
            </a:pPr>
            <a:r>
              <a:rPr sz="1200" dirty="0">
                <a:solidFill>
                  <a:srgbClr val="1C1C1C"/>
                </a:solidFill>
                <a:latin typeface="Arial"/>
                <a:cs typeface="Arial"/>
              </a:rPr>
              <a:t>If </a:t>
            </a:r>
            <a:r>
              <a:rPr sz="1200" spc="-10" dirty="0">
                <a:solidFill>
                  <a:srgbClr val="1C1C1C"/>
                </a:solidFill>
                <a:latin typeface="Arial"/>
                <a:cs typeface="Arial"/>
              </a:rPr>
              <a:t>you </a:t>
            </a:r>
            <a:r>
              <a:rPr sz="1200" spc="-5" dirty="0">
                <a:solidFill>
                  <a:srgbClr val="1C1C1C"/>
                </a:solidFill>
                <a:latin typeface="Arial"/>
                <a:cs typeface="Arial"/>
              </a:rPr>
              <a:t>desire </a:t>
            </a:r>
            <a:r>
              <a:rPr sz="1200" dirty="0">
                <a:solidFill>
                  <a:srgbClr val="1C1C1C"/>
                </a:solidFill>
                <a:latin typeface="Arial"/>
                <a:cs typeface="Arial"/>
              </a:rPr>
              <a:t>AIA/CES, state </a:t>
            </a:r>
            <a:r>
              <a:rPr sz="1200" spc="-5" dirty="0">
                <a:solidFill>
                  <a:srgbClr val="1C1C1C"/>
                </a:solidFill>
                <a:latin typeface="Arial"/>
                <a:cs typeface="Arial"/>
              </a:rPr>
              <a:t>licensing or </a:t>
            </a:r>
            <a:r>
              <a:rPr sz="1200" dirty="0">
                <a:solidFill>
                  <a:srgbClr val="1C1C1C"/>
                </a:solidFill>
                <a:latin typeface="Arial"/>
                <a:cs typeface="Arial"/>
              </a:rPr>
              <a:t>CE  </a:t>
            </a:r>
            <a:r>
              <a:rPr sz="1200" spc="-5" dirty="0">
                <a:solidFill>
                  <a:srgbClr val="1C1C1C"/>
                </a:solidFill>
                <a:latin typeface="Arial"/>
                <a:cs typeface="Arial"/>
              </a:rPr>
              <a:t>credits	</a:t>
            </a:r>
            <a:r>
              <a:rPr sz="1200" spc="5" dirty="0">
                <a:solidFill>
                  <a:srgbClr val="1C1C1C"/>
                </a:solidFill>
                <a:latin typeface="Arial"/>
                <a:cs typeface="Arial"/>
              </a:rPr>
              <a:t>for </a:t>
            </a:r>
            <a:r>
              <a:rPr sz="1200" spc="-5" dirty="0">
                <a:solidFill>
                  <a:srgbClr val="1C1C1C"/>
                </a:solidFill>
                <a:latin typeface="Arial"/>
                <a:cs typeface="Arial"/>
              </a:rPr>
              <a:t>another organization, </a:t>
            </a:r>
            <a:r>
              <a:rPr sz="1200" dirty="0">
                <a:solidFill>
                  <a:srgbClr val="1C1C1C"/>
                </a:solidFill>
                <a:latin typeface="Arial"/>
                <a:cs typeface="Arial"/>
              </a:rPr>
              <a:t>please</a:t>
            </a:r>
            <a:r>
              <a:rPr sz="1200" spc="-125" dirty="0">
                <a:solidFill>
                  <a:srgbClr val="1C1C1C"/>
                </a:solidFill>
                <a:latin typeface="Arial"/>
                <a:cs typeface="Arial"/>
              </a:rPr>
              <a:t> </a:t>
            </a:r>
            <a:r>
              <a:rPr sz="1200" spc="-5" dirty="0">
                <a:solidFill>
                  <a:srgbClr val="1C1C1C"/>
                </a:solidFill>
                <a:latin typeface="Arial"/>
                <a:cs typeface="Arial"/>
              </a:rPr>
              <a:t>click  on </a:t>
            </a:r>
            <a:r>
              <a:rPr sz="1200" dirty="0">
                <a:solidFill>
                  <a:srgbClr val="1C1C1C"/>
                </a:solidFill>
                <a:latin typeface="Arial"/>
                <a:cs typeface="Arial"/>
              </a:rPr>
              <a:t>the </a:t>
            </a:r>
            <a:r>
              <a:rPr sz="1200" spc="-5" dirty="0">
                <a:solidFill>
                  <a:srgbClr val="1C1C1C"/>
                </a:solidFill>
                <a:latin typeface="Arial"/>
                <a:cs typeface="Arial"/>
              </a:rPr>
              <a:t>button </a:t>
            </a:r>
            <a:r>
              <a:rPr sz="1200" dirty="0">
                <a:solidFill>
                  <a:srgbClr val="1C1C1C"/>
                </a:solidFill>
                <a:latin typeface="Arial"/>
                <a:cs typeface="Arial"/>
              </a:rPr>
              <a:t>to commence </a:t>
            </a:r>
            <a:r>
              <a:rPr sz="1200" spc="-5" dirty="0">
                <a:solidFill>
                  <a:srgbClr val="1C1C1C"/>
                </a:solidFill>
                <a:latin typeface="Arial"/>
                <a:cs typeface="Arial"/>
              </a:rPr>
              <a:t>your online </a:t>
            </a:r>
            <a:r>
              <a:rPr sz="1200" dirty="0">
                <a:solidFill>
                  <a:srgbClr val="1C1C1C"/>
                </a:solidFill>
                <a:latin typeface="Arial"/>
                <a:cs typeface="Arial"/>
              </a:rPr>
              <a:t>test.</a:t>
            </a:r>
            <a:r>
              <a:rPr sz="1200" spc="-200" dirty="0">
                <a:solidFill>
                  <a:srgbClr val="1C1C1C"/>
                </a:solidFill>
                <a:latin typeface="Arial"/>
                <a:cs typeface="Arial"/>
              </a:rPr>
              <a:t> </a:t>
            </a:r>
            <a:r>
              <a:rPr sz="1200" dirty="0">
                <a:solidFill>
                  <a:srgbClr val="1C1C1C"/>
                </a:solidFill>
                <a:latin typeface="Arial"/>
                <a:cs typeface="Arial"/>
              </a:rPr>
              <a:t>A  score of </a:t>
            </a:r>
            <a:r>
              <a:rPr sz="1200" spc="-5" dirty="0">
                <a:solidFill>
                  <a:srgbClr val="1C1C1C"/>
                </a:solidFill>
                <a:latin typeface="Arial"/>
                <a:cs typeface="Arial"/>
              </a:rPr>
              <a:t>80% or </a:t>
            </a:r>
            <a:r>
              <a:rPr sz="1200" dirty="0">
                <a:solidFill>
                  <a:srgbClr val="1C1C1C"/>
                </a:solidFill>
                <a:latin typeface="Arial"/>
                <a:cs typeface="Arial"/>
              </a:rPr>
              <a:t>better </a:t>
            </a:r>
            <a:r>
              <a:rPr sz="1200" spc="-10" dirty="0">
                <a:solidFill>
                  <a:srgbClr val="1C1C1C"/>
                </a:solidFill>
                <a:latin typeface="Arial"/>
                <a:cs typeface="Arial"/>
              </a:rPr>
              <a:t>will </a:t>
            </a:r>
            <a:r>
              <a:rPr sz="1200" spc="-5" dirty="0">
                <a:solidFill>
                  <a:srgbClr val="1C1C1C"/>
                </a:solidFill>
                <a:latin typeface="Arial"/>
                <a:cs typeface="Arial"/>
              </a:rPr>
              <a:t>allow </a:t>
            </a:r>
            <a:r>
              <a:rPr sz="1200" spc="-10" dirty="0">
                <a:solidFill>
                  <a:srgbClr val="1C1C1C"/>
                </a:solidFill>
                <a:latin typeface="Arial"/>
                <a:cs typeface="Arial"/>
              </a:rPr>
              <a:t>you </a:t>
            </a:r>
            <a:r>
              <a:rPr sz="1200" dirty="0">
                <a:solidFill>
                  <a:srgbClr val="1C1C1C"/>
                </a:solidFill>
                <a:latin typeface="Arial"/>
                <a:cs typeface="Arial"/>
              </a:rPr>
              <a:t>to </a:t>
            </a:r>
            <a:r>
              <a:rPr sz="1200" spc="-5" dirty="0">
                <a:solidFill>
                  <a:srgbClr val="1C1C1C"/>
                </a:solidFill>
                <a:latin typeface="Arial"/>
                <a:cs typeface="Arial"/>
              </a:rPr>
              <a:t>print  your </a:t>
            </a:r>
            <a:r>
              <a:rPr sz="1200" dirty="0">
                <a:solidFill>
                  <a:srgbClr val="1C1C1C"/>
                </a:solidFill>
                <a:latin typeface="Arial"/>
                <a:cs typeface="Arial"/>
              </a:rPr>
              <a:t>Certificate of </a:t>
            </a:r>
            <a:r>
              <a:rPr sz="1200" spc="-5" dirty="0">
                <a:solidFill>
                  <a:srgbClr val="1C1C1C"/>
                </a:solidFill>
                <a:latin typeface="Arial"/>
                <a:cs typeface="Arial"/>
              </a:rPr>
              <a:t>Completion; </a:t>
            </a:r>
            <a:r>
              <a:rPr sz="1200" spc="-10" dirty="0">
                <a:solidFill>
                  <a:srgbClr val="1C1C1C"/>
                </a:solidFill>
                <a:latin typeface="Arial"/>
                <a:cs typeface="Arial"/>
              </a:rPr>
              <a:t>you </a:t>
            </a:r>
            <a:r>
              <a:rPr sz="1200" dirty="0">
                <a:solidFill>
                  <a:srgbClr val="1C1C1C"/>
                </a:solidFill>
                <a:latin typeface="Arial"/>
                <a:cs typeface="Arial"/>
              </a:rPr>
              <a:t>may also  </a:t>
            </a:r>
            <a:r>
              <a:rPr sz="1200" spc="-10" dirty="0">
                <a:solidFill>
                  <a:srgbClr val="1C1C1C"/>
                </a:solidFill>
                <a:latin typeface="Arial"/>
                <a:cs typeface="Arial"/>
              </a:rPr>
              <a:t>go </a:t>
            </a:r>
            <a:r>
              <a:rPr sz="1200" dirty="0">
                <a:solidFill>
                  <a:srgbClr val="1C1C1C"/>
                </a:solidFill>
                <a:latin typeface="Arial"/>
                <a:cs typeface="Arial"/>
              </a:rPr>
              <a:t>to </a:t>
            </a:r>
            <a:r>
              <a:rPr sz="1200" spc="-5" dirty="0">
                <a:solidFill>
                  <a:srgbClr val="1C1C1C"/>
                </a:solidFill>
                <a:latin typeface="Arial"/>
                <a:cs typeface="Arial"/>
              </a:rPr>
              <a:t>your AEC Daily Transcript </a:t>
            </a:r>
            <a:r>
              <a:rPr sz="1200" dirty="0">
                <a:solidFill>
                  <a:srgbClr val="1C1C1C"/>
                </a:solidFill>
                <a:latin typeface="Arial"/>
                <a:cs typeface="Arial"/>
              </a:rPr>
              <a:t>to see </a:t>
            </a:r>
            <a:r>
              <a:rPr sz="1200" spc="-5" dirty="0">
                <a:solidFill>
                  <a:srgbClr val="1C1C1C"/>
                </a:solidFill>
                <a:latin typeface="Arial"/>
                <a:cs typeface="Arial"/>
              </a:rPr>
              <a:t>your  completed courses and</a:t>
            </a:r>
            <a:r>
              <a:rPr sz="1200" spc="-80" dirty="0">
                <a:solidFill>
                  <a:srgbClr val="1C1C1C"/>
                </a:solidFill>
                <a:latin typeface="Arial"/>
                <a:cs typeface="Arial"/>
              </a:rPr>
              <a:t> </a:t>
            </a:r>
            <a:r>
              <a:rPr sz="1200" dirty="0">
                <a:solidFill>
                  <a:srgbClr val="1C1C1C"/>
                </a:solidFill>
                <a:latin typeface="Arial"/>
                <a:cs typeface="Arial"/>
              </a:rPr>
              <a:t>certificates.</a:t>
            </a:r>
            <a:endParaRPr sz="1200">
              <a:latin typeface="Arial"/>
              <a:cs typeface="Arial"/>
            </a:endParaRPr>
          </a:p>
        </p:txBody>
      </p:sp>
      <p:sp>
        <p:nvSpPr>
          <p:cNvPr id="15" name="object 15"/>
          <p:cNvSpPr txBox="1"/>
          <p:nvPr/>
        </p:nvSpPr>
        <p:spPr>
          <a:xfrm>
            <a:off x="459740" y="3010027"/>
            <a:ext cx="2932430" cy="391795"/>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1C1C1C"/>
                </a:solidFill>
                <a:latin typeface="Arial"/>
                <a:cs typeface="Arial"/>
              </a:rPr>
              <a:t>For </a:t>
            </a:r>
            <a:r>
              <a:rPr sz="1200" spc="-5" dirty="0">
                <a:solidFill>
                  <a:srgbClr val="1C1C1C"/>
                </a:solidFill>
                <a:latin typeface="Arial"/>
                <a:cs typeface="Arial"/>
              </a:rPr>
              <a:t>additional knowledge and</a:t>
            </a:r>
            <a:r>
              <a:rPr sz="1200" spc="-95" dirty="0">
                <a:solidFill>
                  <a:srgbClr val="1C1C1C"/>
                </a:solidFill>
                <a:latin typeface="Arial"/>
                <a:cs typeface="Arial"/>
              </a:rPr>
              <a:t> </a:t>
            </a:r>
            <a:r>
              <a:rPr sz="1200" dirty="0">
                <a:solidFill>
                  <a:srgbClr val="1C1C1C"/>
                </a:solidFill>
                <a:latin typeface="Arial"/>
                <a:cs typeface="Arial"/>
              </a:rPr>
              <a:t>post-seminar  assistance, </a:t>
            </a:r>
            <a:r>
              <a:rPr sz="1200" spc="-5" dirty="0">
                <a:solidFill>
                  <a:srgbClr val="1C1C1C"/>
                </a:solidFill>
                <a:latin typeface="Arial"/>
                <a:cs typeface="Arial"/>
              </a:rPr>
              <a:t>click </a:t>
            </a:r>
            <a:r>
              <a:rPr sz="1200" dirty="0">
                <a:solidFill>
                  <a:srgbClr val="1C1C1C"/>
                </a:solidFill>
                <a:latin typeface="Arial"/>
                <a:cs typeface="Arial"/>
              </a:rPr>
              <a:t>on the Ask </a:t>
            </a:r>
            <a:r>
              <a:rPr sz="1200" spc="-5" dirty="0">
                <a:solidFill>
                  <a:srgbClr val="1C1C1C"/>
                </a:solidFill>
                <a:latin typeface="Arial"/>
                <a:cs typeface="Arial"/>
              </a:rPr>
              <a:t>an Expert</a:t>
            </a:r>
            <a:r>
              <a:rPr sz="1200" spc="-160" dirty="0">
                <a:solidFill>
                  <a:srgbClr val="1C1C1C"/>
                </a:solidFill>
                <a:latin typeface="Arial"/>
                <a:cs typeface="Arial"/>
              </a:rPr>
              <a:t> </a:t>
            </a:r>
            <a:r>
              <a:rPr sz="1200" spc="-5" dirty="0">
                <a:solidFill>
                  <a:srgbClr val="1C1C1C"/>
                </a:solidFill>
                <a:latin typeface="Arial"/>
                <a:cs typeface="Arial"/>
              </a:rPr>
              <a:t>link.</a:t>
            </a:r>
            <a:endParaRPr sz="1200">
              <a:latin typeface="Arial"/>
              <a:cs typeface="Arial"/>
            </a:endParaRPr>
          </a:p>
        </p:txBody>
      </p:sp>
      <p:sp>
        <p:nvSpPr>
          <p:cNvPr id="16" name="object 16"/>
          <p:cNvSpPr txBox="1"/>
          <p:nvPr/>
        </p:nvSpPr>
        <p:spPr>
          <a:xfrm>
            <a:off x="459740" y="3632072"/>
            <a:ext cx="311658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1C1C1C"/>
                </a:solidFill>
                <a:latin typeface="Arial"/>
                <a:cs typeface="Arial"/>
              </a:rPr>
              <a:t>If </a:t>
            </a:r>
            <a:r>
              <a:rPr sz="1200" spc="-10" dirty="0">
                <a:solidFill>
                  <a:srgbClr val="1C1C1C"/>
                </a:solidFill>
                <a:latin typeface="Arial"/>
                <a:cs typeface="Arial"/>
              </a:rPr>
              <a:t>you </a:t>
            </a:r>
            <a:r>
              <a:rPr sz="1200" spc="-5" dirty="0">
                <a:solidFill>
                  <a:srgbClr val="1C1C1C"/>
                </a:solidFill>
                <a:latin typeface="Arial"/>
                <a:cs typeface="Arial"/>
              </a:rPr>
              <a:t>have colleagues </a:t>
            </a:r>
            <a:r>
              <a:rPr sz="1200" spc="-10" dirty="0">
                <a:solidFill>
                  <a:srgbClr val="1C1C1C"/>
                </a:solidFill>
                <a:latin typeface="Arial"/>
                <a:cs typeface="Arial"/>
              </a:rPr>
              <a:t>who </a:t>
            </a:r>
            <a:r>
              <a:rPr sz="1200" spc="-5" dirty="0">
                <a:solidFill>
                  <a:srgbClr val="1C1C1C"/>
                </a:solidFill>
                <a:latin typeface="Arial"/>
                <a:cs typeface="Arial"/>
              </a:rPr>
              <a:t>might benefit </a:t>
            </a:r>
            <a:r>
              <a:rPr sz="1200" dirty="0">
                <a:solidFill>
                  <a:srgbClr val="1C1C1C"/>
                </a:solidFill>
                <a:latin typeface="Arial"/>
                <a:cs typeface="Arial"/>
              </a:rPr>
              <a:t>from  this </a:t>
            </a:r>
            <a:r>
              <a:rPr sz="1200" spc="-10" dirty="0">
                <a:solidFill>
                  <a:srgbClr val="1C1C1C"/>
                </a:solidFill>
                <a:latin typeface="Arial"/>
                <a:cs typeface="Arial"/>
              </a:rPr>
              <a:t>seminar, </a:t>
            </a:r>
            <a:r>
              <a:rPr sz="1200" dirty="0">
                <a:solidFill>
                  <a:srgbClr val="1C1C1C"/>
                </a:solidFill>
                <a:latin typeface="Arial"/>
                <a:cs typeface="Arial"/>
              </a:rPr>
              <a:t>please </a:t>
            </a:r>
            <a:r>
              <a:rPr sz="1200" spc="-5" dirty="0">
                <a:solidFill>
                  <a:srgbClr val="1C1C1C"/>
                </a:solidFill>
                <a:latin typeface="Arial"/>
                <a:cs typeface="Arial"/>
              </a:rPr>
              <a:t>let </a:t>
            </a:r>
            <a:r>
              <a:rPr sz="1200" dirty="0">
                <a:solidFill>
                  <a:srgbClr val="1C1C1C"/>
                </a:solidFill>
                <a:latin typeface="Arial"/>
                <a:cs typeface="Arial"/>
              </a:rPr>
              <a:t>them </a:t>
            </a:r>
            <a:r>
              <a:rPr sz="1200" spc="-20" dirty="0">
                <a:solidFill>
                  <a:srgbClr val="1C1C1C"/>
                </a:solidFill>
                <a:latin typeface="Arial"/>
                <a:cs typeface="Arial"/>
              </a:rPr>
              <a:t>know. </a:t>
            </a:r>
            <a:r>
              <a:rPr sz="1200" spc="-5" dirty="0">
                <a:solidFill>
                  <a:srgbClr val="1C1C1C"/>
                </a:solidFill>
                <a:latin typeface="Arial"/>
                <a:cs typeface="Arial"/>
              </a:rPr>
              <a:t>Feel </a:t>
            </a:r>
            <a:r>
              <a:rPr sz="1200" dirty="0">
                <a:solidFill>
                  <a:srgbClr val="1C1C1C"/>
                </a:solidFill>
                <a:latin typeface="Arial"/>
                <a:cs typeface="Arial"/>
              </a:rPr>
              <a:t>free  to </a:t>
            </a:r>
            <a:r>
              <a:rPr sz="1200" spc="-5" dirty="0">
                <a:solidFill>
                  <a:srgbClr val="1C1C1C"/>
                </a:solidFill>
                <a:latin typeface="Arial"/>
                <a:cs typeface="Arial"/>
              </a:rPr>
              <a:t>revisit </a:t>
            </a:r>
            <a:r>
              <a:rPr sz="1200" dirty="0">
                <a:solidFill>
                  <a:srgbClr val="1C1C1C"/>
                </a:solidFill>
                <a:latin typeface="Arial"/>
                <a:cs typeface="Arial"/>
              </a:rPr>
              <a:t>the </a:t>
            </a:r>
            <a:r>
              <a:rPr sz="1200" spc="-5" dirty="0">
                <a:solidFill>
                  <a:srgbClr val="1C1C1C"/>
                </a:solidFill>
                <a:latin typeface="Arial"/>
                <a:cs typeface="Arial"/>
              </a:rPr>
              <a:t>AEC Daily website </a:t>
            </a:r>
            <a:r>
              <a:rPr sz="1200" dirty="0">
                <a:solidFill>
                  <a:srgbClr val="1C1C1C"/>
                </a:solidFill>
                <a:latin typeface="Arial"/>
                <a:cs typeface="Arial"/>
              </a:rPr>
              <a:t>to </a:t>
            </a:r>
            <a:r>
              <a:rPr sz="1200" spc="-5" dirty="0">
                <a:solidFill>
                  <a:srgbClr val="1C1C1C"/>
                </a:solidFill>
                <a:latin typeface="Arial"/>
                <a:cs typeface="Arial"/>
              </a:rPr>
              <a:t>download  additional</a:t>
            </a:r>
            <a:r>
              <a:rPr sz="1200" spc="-45" dirty="0">
                <a:solidFill>
                  <a:srgbClr val="1C1C1C"/>
                </a:solidFill>
                <a:latin typeface="Arial"/>
                <a:cs typeface="Arial"/>
              </a:rPr>
              <a:t> </a:t>
            </a:r>
            <a:r>
              <a:rPr sz="1200" spc="-5" dirty="0">
                <a:solidFill>
                  <a:srgbClr val="1C1C1C"/>
                </a:solidFill>
                <a:latin typeface="Arial"/>
                <a:cs typeface="Arial"/>
              </a:rPr>
              <a:t>programs.</a:t>
            </a:r>
            <a:endParaRPr sz="1200">
              <a:latin typeface="Arial"/>
              <a:cs typeface="Arial"/>
            </a:endParaRPr>
          </a:p>
        </p:txBody>
      </p:sp>
      <p:sp>
        <p:nvSpPr>
          <p:cNvPr id="17" name="object 17"/>
          <p:cNvSpPr/>
          <p:nvPr/>
        </p:nvSpPr>
        <p:spPr>
          <a:xfrm>
            <a:off x="457200" y="4600955"/>
            <a:ext cx="731520" cy="264160"/>
          </a:xfrm>
          <a:custGeom>
            <a:avLst/>
            <a:gdLst/>
            <a:ahLst/>
            <a:cxnLst/>
            <a:rect l="l" t="t" r="r" b="b"/>
            <a:pathLst>
              <a:path w="731519" h="264160">
                <a:moveTo>
                  <a:pt x="687578" y="0"/>
                </a:moveTo>
                <a:lnTo>
                  <a:pt x="43942" y="0"/>
                </a:lnTo>
                <a:lnTo>
                  <a:pt x="26837" y="3454"/>
                </a:lnTo>
                <a:lnTo>
                  <a:pt x="12869" y="12874"/>
                </a:lnTo>
                <a:lnTo>
                  <a:pt x="3453" y="26842"/>
                </a:lnTo>
                <a:lnTo>
                  <a:pt x="0" y="43942"/>
                </a:lnTo>
                <a:lnTo>
                  <a:pt x="0" y="219710"/>
                </a:lnTo>
                <a:lnTo>
                  <a:pt x="3453" y="236809"/>
                </a:lnTo>
                <a:lnTo>
                  <a:pt x="12869" y="250777"/>
                </a:lnTo>
                <a:lnTo>
                  <a:pt x="26837" y="260197"/>
                </a:lnTo>
                <a:lnTo>
                  <a:pt x="43942" y="263652"/>
                </a:lnTo>
                <a:lnTo>
                  <a:pt x="687578" y="263652"/>
                </a:lnTo>
                <a:lnTo>
                  <a:pt x="704682" y="260197"/>
                </a:lnTo>
                <a:lnTo>
                  <a:pt x="718650" y="250777"/>
                </a:lnTo>
                <a:lnTo>
                  <a:pt x="728066" y="236809"/>
                </a:lnTo>
                <a:lnTo>
                  <a:pt x="731519" y="219710"/>
                </a:lnTo>
                <a:lnTo>
                  <a:pt x="731519" y="43942"/>
                </a:lnTo>
                <a:lnTo>
                  <a:pt x="728066" y="26842"/>
                </a:lnTo>
                <a:lnTo>
                  <a:pt x="718650" y="12874"/>
                </a:lnTo>
                <a:lnTo>
                  <a:pt x="704682" y="3454"/>
                </a:lnTo>
                <a:lnTo>
                  <a:pt x="687578" y="0"/>
                </a:lnTo>
                <a:close/>
              </a:path>
            </a:pathLst>
          </a:custGeom>
          <a:solidFill>
            <a:srgbClr val="C00000"/>
          </a:solidFill>
        </p:spPr>
        <p:txBody>
          <a:bodyPr wrap="square" lIns="0" tIns="0" rIns="0" bIns="0" rtlCol="0"/>
          <a:lstStyle/>
          <a:p>
            <a:endParaRPr/>
          </a:p>
        </p:txBody>
      </p:sp>
      <p:sp>
        <p:nvSpPr>
          <p:cNvPr id="18" name="object 18"/>
          <p:cNvSpPr txBox="1"/>
          <p:nvPr/>
        </p:nvSpPr>
        <p:spPr>
          <a:xfrm>
            <a:off x="544169" y="4627245"/>
            <a:ext cx="446405"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hlinkClick r:id="rId8"/>
              </a:rPr>
              <a:t>MO</a:t>
            </a:r>
            <a:r>
              <a:rPr sz="1100" b="1" spc="-10" dirty="0">
                <a:solidFill>
                  <a:srgbClr val="FFFFFF"/>
                </a:solidFill>
                <a:latin typeface="Arial"/>
                <a:cs typeface="Arial"/>
                <a:hlinkClick r:id="rId8"/>
              </a:rPr>
              <a:t>R</a:t>
            </a:r>
            <a:r>
              <a:rPr sz="1100" b="1" dirty="0">
                <a:solidFill>
                  <a:srgbClr val="FFFFFF"/>
                </a:solidFill>
                <a:latin typeface="Arial"/>
                <a:cs typeface="Arial"/>
                <a:hlinkClick r:id="rId8"/>
              </a:rPr>
              <a:t>E</a:t>
            </a:r>
            <a:endParaRPr sz="1100">
              <a:latin typeface="Arial"/>
              <a:cs typeface="Arial"/>
            </a:endParaRPr>
          </a:p>
        </p:txBody>
      </p:sp>
      <p:sp>
        <p:nvSpPr>
          <p:cNvPr id="19" name="object 19"/>
          <p:cNvSpPr/>
          <p:nvPr/>
        </p:nvSpPr>
        <p:spPr>
          <a:xfrm>
            <a:off x="1021080" y="4677155"/>
            <a:ext cx="91439" cy="10058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4191000" y="1530096"/>
            <a:ext cx="2743200" cy="722376"/>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1097280" y="5803391"/>
            <a:ext cx="1498092" cy="362711"/>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450900" y="5940348"/>
            <a:ext cx="5930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A6A6A6"/>
                </a:solidFill>
                <a:latin typeface="Arial"/>
                <a:cs typeface="Arial"/>
                <a:hlinkClick r:id="rId12"/>
              </a:rPr>
              <a:t>powered</a:t>
            </a:r>
            <a:r>
              <a:rPr sz="800" b="1" spc="-65" dirty="0">
                <a:solidFill>
                  <a:srgbClr val="A6A6A6"/>
                </a:solidFill>
                <a:latin typeface="Arial"/>
                <a:cs typeface="Arial"/>
                <a:hlinkClick r:id="rId12"/>
              </a:rPr>
              <a:t> </a:t>
            </a:r>
            <a:r>
              <a:rPr sz="800" b="1" dirty="0">
                <a:solidFill>
                  <a:srgbClr val="A6A6A6"/>
                </a:solidFill>
                <a:latin typeface="Arial"/>
                <a:cs typeface="Arial"/>
                <a:hlinkClick r:id="rId12"/>
              </a:rPr>
              <a:t>by</a:t>
            </a:r>
            <a:endParaRPr sz="800">
              <a:latin typeface="Arial"/>
              <a:cs typeface="Arial"/>
            </a:endParaRPr>
          </a:p>
        </p:txBody>
      </p:sp>
      <p:sp>
        <p:nvSpPr>
          <p:cNvPr id="23" name="object 23"/>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13" action="ppaction://hlinksldjump"/>
              </a:rPr>
              <a:t>©2019 ∙ </a:t>
            </a:r>
            <a:r>
              <a:rPr sz="1200" spc="-30" dirty="0">
                <a:solidFill>
                  <a:srgbClr val="7E7E7E"/>
                </a:solidFill>
                <a:latin typeface="Arial"/>
                <a:cs typeface="Arial"/>
                <a:hlinkClick r:id="rId13" action="ppaction://hlinksldjump"/>
              </a:rPr>
              <a:t>Table </a:t>
            </a:r>
            <a:r>
              <a:rPr sz="1200" dirty="0">
                <a:solidFill>
                  <a:srgbClr val="7E7E7E"/>
                </a:solidFill>
                <a:latin typeface="Arial"/>
                <a:cs typeface="Arial"/>
                <a:hlinkClick r:id="rId13" action="ppaction://hlinksldjump"/>
              </a:rPr>
              <a:t>of</a:t>
            </a:r>
            <a:r>
              <a:rPr sz="1200" spc="-130" dirty="0">
                <a:solidFill>
                  <a:srgbClr val="7E7E7E"/>
                </a:solidFill>
                <a:latin typeface="Arial"/>
                <a:cs typeface="Arial"/>
                <a:hlinkClick r:id="rId13" action="ppaction://hlinksldjump"/>
              </a:rPr>
              <a:t> </a:t>
            </a:r>
            <a:r>
              <a:rPr sz="1200" dirty="0">
                <a:solidFill>
                  <a:srgbClr val="7E7E7E"/>
                </a:solidFill>
                <a:latin typeface="Arial"/>
                <a:cs typeface="Arial"/>
                <a:hlinkClick r:id="rId13" action="ppaction://hlinksldjump"/>
              </a:rPr>
              <a:t>Contents</a:t>
            </a:r>
            <a:endParaRPr sz="120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83</a:t>
            </a:fld>
            <a:r>
              <a:rPr spc="-5" dirty="0"/>
              <a:t> </a:t>
            </a:r>
            <a:r>
              <a:rPr dirty="0"/>
              <a:t>of</a:t>
            </a:r>
            <a:r>
              <a:rPr spc="-80" dirty="0"/>
              <a:t> </a:t>
            </a:r>
            <a:r>
              <a:rPr spc="-5" dirty="0"/>
              <a:t>83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0900" y="106172"/>
            <a:ext cx="1299210" cy="177800"/>
          </a:xfrm>
          <a:prstGeom prst="rect">
            <a:avLst/>
          </a:prstGeom>
        </p:spPr>
        <p:txBody>
          <a:bodyPr vert="horz" wrap="square" lIns="0" tIns="12065" rIns="0" bIns="0" rtlCol="0">
            <a:spAutoFit/>
          </a:bodyPr>
          <a:lstStyle/>
          <a:p>
            <a:pPr marL="184785" indent="-172720">
              <a:lnSpc>
                <a:spcPct val="100000"/>
              </a:lnSpc>
              <a:spcBef>
                <a:spcPts val="95"/>
              </a:spcBef>
              <a:buClr>
                <a:srgbClr val="7E7E7E"/>
              </a:buClr>
              <a:buFont typeface="Arial"/>
              <a:buChar char="•"/>
              <a:tabLst>
                <a:tab pos="184785" algn="l"/>
                <a:tab pos="185420" algn="l"/>
              </a:tabLst>
            </a:pPr>
            <a:r>
              <a:rPr sz="1000" spc="-5" dirty="0">
                <a:solidFill>
                  <a:srgbClr val="7E7E7E"/>
                </a:solidFill>
                <a:latin typeface="Arial"/>
                <a:cs typeface="Arial"/>
                <a:hlinkClick r:id="rId2"/>
              </a:rPr>
              <a:t>About the</a:t>
            </a:r>
            <a:r>
              <a:rPr sz="1000" spc="-65" dirty="0">
                <a:solidFill>
                  <a:srgbClr val="7E7E7E"/>
                </a:solidFill>
                <a:latin typeface="Arial"/>
                <a:cs typeface="Arial"/>
                <a:hlinkClick r:id="rId2"/>
              </a:rPr>
              <a:t> </a:t>
            </a:r>
            <a:r>
              <a:rPr sz="1000" spc="-5" dirty="0">
                <a:solidFill>
                  <a:srgbClr val="7E7E7E"/>
                </a:solidFill>
                <a:latin typeface="Arial"/>
                <a:cs typeface="Arial"/>
                <a:hlinkClick r:id="rId2"/>
              </a:rPr>
              <a:t>Instructor</a:t>
            </a:r>
            <a:endParaRPr sz="1000">
              <a:latin typeface="Arial"/>
              <a:cs typeface="Arial"/>
            </a:endParaRPr>
          </a:p>
        </p:txBody>
      </p:sp>
      <p:sp>
        <p:nvSpPr>
          <p:cNvPr id="3" name="object 3"/>
          <p:cNvSpPr txBox="1"/>
          <p:nvPr/>
        </p:nvSpPr>
        <p:spPr>
          <a:xfrm>
            <a:off x="3950970" y="103124"/>
            <a:ext cx="1241425"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3"/>
              </a:rPr>
              <a:t>About the</a:t>
            </a:r>
            <a:r>
              <a:rPr sz="1000" spc="-85" dirty="0">
                <a:solidFill>
                  <a:srgbClr val="7E7E7E"/>
                </a:solidFill>
                <a:latin typeface="Arial"/>
                <a:cs typeface="Arial"/>
                <a:hlinkClick r:id="rId3"/>
              </a:rPr>
              <a:t> </a:t>
            </a:r>
            <a:r>
              <a:rPr sz="1000" spc="-5" dirty="0">
                <a:solidFill>
                  <a:srgbClr val="7E7E7E"/>
                </a:solidFill>
                <a:latin typeface="Arial"/>
                <a:cs typeface="Arial"/>
                <a:hlinkClick r:id="rId3"/>
              </a:rPr>
              <a:t>Sponsor</a:t>
            </a:r>
            <a:endParaRPr sz="1000">
              <a:latin typeface="Arial"/>
              <a:cs typeface="Arial"/>
            </a:endParaRPr>
          </a:p>
        </p:txBody>
      </p:sp>
      <p:sp>
        <p:nvSpPr>
          <p:cNvPr id="4" name="object 4"/>
          <p:cNvSpPr txBox="1"/>
          <p:nvPr/>
        </p:nvSpPr>
        <p:spPr>
          <a:xfrm>
            <a:off x="7736205" y="103124"/>
            <a:ext cx="984250" cy="177800"/>
          </a:xfrm>
          <a:prstGeom prst="rect">
            <a:avLst/>
          </a:prstGeom>
        </p:spPr>
        <p:txBody>
          <a:bodyPr vert="horz" wrap="square" lIns="0" tIns="12065" rIns="0" bIns="0" rtlCol="0">
            <a:spAutoFit/>
          </a:bodyPr>
          <a:lstStyle/>
          <a:p>
            <a:pPr marL="184785" indent="-172720">
              <a:lnSpc>
                <a:spcPct val="100000"/>
              </a:lnSpc>
              <a:spcBef>
                <a:spcPts val="95"/>
              </a:spcBef>
              <a:buChar char="•"/>
              <a:tabLst>
                <a:tab pos="184785" algn="l"/>
                <a:tab pos="185420" algn="l"/>
              </a:tabLst>
            </a:pPr>
            <a:r>
              <a:rPr sz="1000" spc="-5" dirty="0">
                <a:solidFill>
                  <a:srgbClr val="7E7E7E"/>
                </a:solidFill>
                <a:latin typeface="Arial"/>
                <a:cs typeface="Arial"/>
                <a:hlinkClick r:id="rId4"/>
              </a:rPr>
              <a:t>Ask an</a:t>
            </a:r>
            <a:r>
              <a:rPr sz="1000" spc="-75" dirty="0">
                <a:solidFill>
                  <a:srgbClr val="7E7E7E"/>
                </a:solidFill>
                <a:latin typeface="Arial"/>
                <a:cs typeface="Arial"/>
                <a:hlinkClick r:id="rId4"/>
              </a:rPr>
              <a:t> </a:t>
            </a:r>
            <a:r>
              <a:rPr sz="1000" spc="-5" dirty="0">
                <a:solidFill>
                  <a:srgbClr val="7E7E7E"/>
                </a:solidFill>
                <a:latin typeface="Arial"/>
                <a:cs typeface="Arial"/>
                <a:hlinkClick r:id="rId4"/>
              </a:rPr>
              <a:t>Expert</a:t>
            </a:r>
            <a:endParaRPr sz="1000">
              <a:latin typeface="Arial"/>
              <a:cs typeface="Arial"/>
            </a:endParaRPr>
          </a:p>
        </p:txBody>
      </p:sp>
      <p:sp>
        <p:nvSpPr>
          <p:cNvPr id="5" name="object 5"/>
          <p:cNvSpPr/>
          <p:nvPr/>
        </p:nvSpPr>
        <p:spPr>
          <a:xfrm>
            <a:off x="457962" y="1197863"/>
            <a:ext cx="8229600" cy="4419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59740" y="565149"/>
            <a:ext cx="24580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43434"/>
                </a:solidFill>
                <a:latin typeface="Arial"/>
                <a:cs typeface="Arial"/>
              </a:rPr>
              <a:t>Design</a:t>
            </a:r>
            <a:r>
              <a:rPr sz="2800" spc="-25" dirty="0">
                <a:solidFill>
                  <a:srgbClr val="343434"/>
                </a:solidFill>
                <a:latin typeface="Arial"/>
                <a:cs typeface="Arial"/>
              </a:rPr>
              <a:t> </a:t>
            </a:r>
            <a:r>
              <a:rPr sz="2800" spc="-5" dirty="0">
                <a:solidFill>
                  <a:srgbClr val="343434"/>
                </a:solidFill>
                <a:latin typeface="Arial"/>
                <a:cs typeface="Arial"/>
              </a:rPr>
              <a:t>Options</a:t>
            </a:r>
            <a:endParaRPr sz="2800">
              <a:latin typeface="Arial"/>
              <a:cs typeface="Arial"/>
            </a:endParaRPr>
          </a:p>
        </p:txBody>
      </p:sp>
      <p:sp>
        <p:nvSpPr>
          <p:cNvPr id="7" name="object 7"/>
          <p:cNvSpPr txBox="1"/>
          <p:nvPr/>
        </p:nvSpPr>
        <p:spPr>
          <a:xfrm>
            <a:off x="459740" y="1476502"/>
            <a:ext cx="3976370" cy="470789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1C1C1C"/>
                </a:solidFill>
                <a:latin typeface="Arial"/>
                <a:cs typeface="Arial"/>
              </a:rPr>
              <a:t>Many manufacturers </a:t>
            </a:r>
            <a:r>
              <a:rPr sz="1600" spc="-10" dirty="0">
                <a:solidFill>
                  <a:srgbClr val="1C1C1C"/>
                </a:solidFill>
                <a:latin typeface="Arial"/>
                <a:cs typeface="Arial"/>
              </a:rPr>
              <a:t>will offer </a:t>
            </a:r>
            <a:r>
              <a:rPr sz="1600" spc="-5" dirty="0">
                <a:solidFill>
                  <a:srgbClr val="1C1C1C"/>
                </a:solidFill>
                <a:latin typeface="Arial"/>
                <a:cs typeface="Arial"/>
              </a:rPr>
              <a:t>a variety of  designs, sizes and finishes, in either electric  or hydronic versions. As such, there should  be a product available to suit any </a:t>
            </a:r>
            <a:r>
              <a:rPr sz="1600" spc="-10" dirty="0">
                <a:solidFill>
                  <a:srgbClr val="1C1C1C"/>
                </a:solidFill>
                <a:latin typeface="Arial"/>
                <a:cs typeface="Arial"/>
              </a:rPr>
              <a:t>style </a:t>
            </a:r>
            <a:r>
              <a:rPr sz="1600" spc="-5" dirty="0">
                <a:solidFill>
                  <a:srgbClr val="1C1C1C"/>
                </a:solidFill>
                <a:latin typeface="Arial"/>
                <a:cs typeface="Arial"/>
              </a:rPr>
              <a:t>and  budget.</a:t>
            </a:r>
            <a:endParaRPr sz="1600">
              <a:latin typeface="Arial"/>
              <a:cs typeface="Arial"/>
            </a:endParaRPr>
          </a:p>
          <a:p>
            <a:pPr>
              <a:lnSpc>
                <a:spcPct val="100000"/>
              </a:lnSpc>
              <a:spcBef>
                <a:spcPts val="5"/>
              </a:spcBef>
            </a:pPr>
            <a:endParaRPr sz="2000">
              <a:latin typeface="Arial"/>
              <a:cs typeface="Arial"/>
            </a:endParaRPr>
          </a:p>
          <a:p>
            <a:pPr marL="12700">
              <a:lnSpc>
                <a:spcPct val="100000"/>
              </a:lnSpc>
            </a:pPr>
            <a:r>
              <a:rPr sz="1600" spc="-5" dirty="0">
                <a:solidFill>
                  <a:srgbClr val="1C1C1C"/>
                </a:solidFill>
                <a:latin typeface="Arial"/>
                <a:cs typeface="Arial"/>
              </a:rPr>
              <a:t>There will be choices available in the size of</a:t>
            </a:r>
            <a:endParaRPr sz="1600">
              <a:latin typeface="Arial"/>
              <a:cs typeface="Arial"/>
            </a:endParaRPr>
          </a:p>
          <a:p>
            <a:pPr marL="12700" marR="62230">
              <a:lnSpc>
                <a:spcPct val="100000"/>
              </a:lnSpc>
              <a:spcBef>
                <a:spcPts val="5"/>
              </a:spcBef>
            </a:pPr>
            <a:r>
              <a:rPr sz="1600" spc="-5" dirty="0">
                <a:solidFill>
                  <a:srgbClr val="1C1C1C"/>
                </a:solidFill>
                <a:latin typeface="Arial"/>
                <a:cs typeface="Arial"/>
              </a:rPr>
              <a:t>the unit, number of bars, and bar spacing.  Some manufacturers </a:t>
            </a:r>
            <a:r>
              <a:rPr sz="1600" spc="-10" dirty="0">
                <a:solidFill>
                  <a:srgbClr val="1C1C1C"/>
                </a:solidFill>
                <a:latin typeface="Arial"/>
                <a:cs typeface="Arial"/>
              </a:rPr>
              <a:t>will </a:t>
            </a:r>
            <a:r>
              <a:rPr sz="1600" spc="-5" dirty="0">
                <a:solidFill>
                  <a:srgbClr val="1C1C1C"/>
                </a:solidFill>
                <a:latin typeface="Arial"/>
                <a:cs typeface="Arial"/>
              </a:rPr>
              <a:t>even </a:t>
            </a:r>
            <a:r>
              <a:rPr sz="1600" spc="-10" dirty="0">
                <a:solidFill>
                  <a:srgbClr val="1C1C1C"/>
                </a:solidFill>
                <a:latin typeface="Arial"/>
                <a:cs typeface="Arial"/>
              </a:rPr>
              <a:t>offer </a:t>
            </a:r>
            <a:r>
              <a:rPr sz="1600" spc="-5" dirty="0">
                <a:solidFill>
                  <a:srgbClr val="1C1C1C"/>
                </a:solidFill>
                <a:latin typeface="Arial"/>
                <a:cs typeface="Arial"/>
              </a:rPr>
              <a:t>custom  design and color options. When selecting a  unit, the </a:t>
            </a:r>
            <a:r>
              <a:rPr sz="1600" spc="-10" dirty="0">
                <a:solidFill>
                  <a:srgbClr val="1C1C1C"/>
                </a:solidFill>
                <a:latin typeface="Arial"/>
                <a:cs typeface="Arial"/>
              </a:rPr>
              <a:t>two </a:t>
            </a:r>
            <a:r>
              <a:rPr sz="1600" spc="-5" dirty="0">
                <a:solidFill>
                  <a:srgbClr val="1C1C1C"/>
                </a:solidFill>
                <a:latin typeface="Arial"/>
                <a:cs typeface="Arial"/>
              </a:rPr>
              <a:t>most important factors are the  surface area (number of bars) and the  </a:t>
            </a:r>
            <a:r>
              <a:rPr sz="1600" spc="-10" dirty="0">
                <a:solidFill>
                  <a:srgbClr val="1C1C1C"/>
                </a:solidFill>
                <a:latin typeface="Arial"/>
                <a:cs typeface="Arial"/>
              </a:rPr>
              <a:t>power </a:t>
            </a:r>
            <a:r>
              <a:rPr sz="1600" spc="-5" dirty="0">
                <a:solidFill>
                  <a:srgbClr val="1C1C1C"/>
                </a:solidFill>
                <a:latin typeface="Arial"/>
                <a:cs typeface="Arial"/>
              </a:rPr>
              <a:t>output (wattage). Custom designs  can be aesthetically pleasing (single-bar  designs, etc.), but less functional than a  traditional heated towel rack. In general,  they </a:t>
            </a:r>
            <a:r>
              <a:rPr sz="1600" spc="-10" dirty="0">
                <a:solidFill>
                  <a:srgbClr val="1C1C1C"/>
                </a:solidFill>
                <a:latin typeface="Arial"/>
                <a:cs typeface="Arial"/>
              </a:rPr>
              <a:t>will </a:t>
            </a:r>
            <a:r>
              <a:rPr sz="1600" spc="-5" dirty="0">
                <a:solidFill>
                  <a:srgbClr val="1C1C1C"/>
                </a:solidFill>
                <a:latin typeface="Arial"/>
                <a:cs typeface="Arial"/>
              </a:rPr>
              <a:t>project about four to six inches  away from the wall and some can be  adjusted.</a:t>
            </a:r>
            <a:endParaRPr sz="1600">
              <a:latin typeface="Arial"/>
              <a:cs typeface="Arial"/>
            </a:endParaRPr>
          </a:p>
        </p:txBody>
      </p:sp>
      <p:sp>
        <p:nvSpPr>
          <p:cNvPr id="8" name="object 8"/>
          <p:cNvSpPr/>
          <p:nvPr/>
        </p:nvSpPr>
        <p:spPr>
          <a:xfrm>
            <a:off x="4888991" y="1447800"/>
            <a:ext cx="3797808" cy="379780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56082" y="6445208"/>
            <a:ext cx="1786889" cy="196215"/>
          </a:xfrm>
          <a:prstGeom prst="rect">
            <a:avLst/>
          </a:prstGeom>
        </p:spPr>
        <p:txBody>
          <a:bodyPr vert="horz" wrap="square" lIns="0" tIns="0" rIns="0" bIns="0" rtlCol="0">
            <a:spAutoFit/>
          </a:bodyPr>
          <a:lstStyle/>
          <a:p>
            <a:pPr marL="12700">
              <a:lnSpc>
                <a:spcPts val="1425"/>
              </a:lnSpc>
            </a:pPr>
            <a:r>
              <a:rPr sz="1200" dirty="0">
                <a:solidFill>
                  <a:srgbClr val="7E7E7E"/>
                </a:solidFill>
                <a:latin typeface="Arial"/>
                <a:cs typeface="Arial"/>
                <a:hlinkClick r:id="rId7" action="ppaction://hlinksldjump"/>
              </a:rPr>
              <a:t>©2019 ∙ </a:t>
            </a:r>
            <a:r>
              <a:rPr sz="1200" spc="-30" dirty="0">
                <a:solidFill>
                  <a:srgbClr val="7E7E7E"/>
                </a:solidFill>
                <a:latin typeface="Arial"/>
                <a:cs typeface="Arial"/>
                <a:hlinkClick r:id="rId7" action="ppaction://hlinksldjump"/>
              </a:rPr>
              <a:t>Table </a:t>
            </a:r>
            <a:r>
              <a:rPr sz="1200" dirty="0">
                <a:solidFill>
                  <a:srgbClr val="7E7E7E"/>
                </a:solidFill>
                <a:latin typeface="Arial"/>
                <a:cs typeface="Arial"/>
                <a:hlinkClick r:id="rId7" action="ppaction://hlinksldjump"/>
              </a:rPr>
              <a:t>of</a:t>
            </a:r>
            <a:r>
              <a:rPr sz="1200" spc="-130" dirty="0">
                <a:solidFill>
                  <a:srgbClr val="7E7E7E"/>
                </a:solidFill>
                <a:latin typeface="Arial"/>
                <a:cs typeface="Arial"/>
                <a:hlinkClick r:id="rId7" action="ppaction://hlinksldjump"/>
              </a:rPr>
              <a:t> </a:t>
            </a:r>
            <a:r>
              <a:rPr sz="1200" dirty="0">
                <a:solidFill>
                  <a:srgbClr val="7E7E7E"/>
                </a:solidFill>
                <a:latin typeface="Arial"/>
                <a:cs typeface="Arial"/>
                <a:hlinkClick r:id="rId7" action="ppaction://hlinksldjump"/>
              </a:rPr>
              <a:t>Contents</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Slide </a:t>
            </a:r>
            <a:fld id="{81D60167-4931-47E6-BA6A-407CBD079E47}" type="slidenum">
              <a:rPr spc="-5" dirty="0"/>
              <a:t>9</a:t>
            </a:fld>
            <a:r>
              <a:rPr spc="-5" dirty="0"/>
              <a:t> </a:t>
            </a:r>
            <a:r>
              <a:rPr dirty="0"/>
              <a:t>of</a:t>
            </a:r>
            <a:r>
              <a:rPr spc="-80" dirty="0"/>
              <a:t> </a:t>
            </a:r>
            <a:r>
              <a:rPr spc="-5" dirty="0"/>
              <a:t>83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8461</Words>
  <Application>Microsoft Office PowerPoint</Application>
  <PresentationFormat>On-screen Show (4:3)</PresentationFormat>
  <Paragraphs>839</Paragraphs>
  <Slides>83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Wingdings</vt:lpstr>
      <vt:lpstr>Office Theme</vt:lpstr>
      <vt:lpstr>Heated Towel Racks: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Kelly</dc:creator>
  <cp:lastModifiedBy>Peter Manidis</cp:lastModifiedBy>
  <cp:revision>1</cp:revision>
  <dcterms:created xsi:type="dcterms:W3CDTF">2020-01-06T14:25:23Z</dcterms:created>
  <dcterms:modified xsi:type="dcterms:W3CDTF">2020-01-14T13:45:16Z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2019-12-19T00:00:00Z</vt:filetime>
  </property>
  <property fmtid="{D5CDD505-2E9C-101B-9397-08002B2CF9AE}" pid="3" name="Creator">
    <vt:lpwstr>Microsoft® PowerPoint® for Office 365</vt:lpwstr>
  </property>
  <property fmtid="{D5CDD505-2E9C-101B-9397-08002B2CF9AE}" pid="4" name="LastSaved">
    <vt:filetime>2020-01-06T00:00:00Z</vt:filetime>
  </property>
  <property fmtid="{D5CDD505-2E9C-101B-9397-08002B2CF9AE}" pid="5" name="_MarkAsFinal">
    <vt:bool>true</vt:bool>
  </property>
</Properties>
</file>